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1" r:id="rId3"/>
  </p:sldMasterIdLst>
  <p:notesMasterIdLst>
    <p:notesMasterId r:id="rId7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Lst>
  <p:sldSz cx="12192000" cy="6858000"/>
  <p:notesSz cx="6858000" cy="9144000"/>
  <p:embeddedFontLst>
    <p:embeddedFont>
      <p:font typeface="Tahoma" panose="020B0604030504040204" pitchFamily="34" charset="0"/>
      <p:regular r:id="rId72"/>
      <p:bold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5U7SirTHnucpciXa+sjciIxni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27DE8-1128-4700-B5D1-B3A8DF80FA83}">
  <a:tblStyle styleId="{C1A27DE8-1128-4700-B5D1-B3A8DF80FA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2.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5.fntdata"/><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brary.ed.ac.uk/research-support/research-data-service/after/data-repository/choosing-file-forma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0ac063bcad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sl-SI"/>
              <a:t>Edunborg University - recommended formats </a:t>
            </a:r>
            <a:r>
              <a:rPr lang="sl-SI" u="sng">
                <a:solidFill>
                  <a:schemeClr val="hlink"/>
                </a:solidFill>
                <a:hlinkClick r:id="rId3"/>
              </a:rPr>
              <a:t>https://library.ed.ac.uk/research-support/research-data-service/after/data-repository/choosing-file-formats</a:t>
            </a:r>
            <a:endParaRPr/>
          </a:p>
          <a:p>
            <a:pPr marL="0" lvl="0" indent="0" algn="just" rtl="0">
              <a:lnSpc>
                <a:spcPct val="115000"/>
              </a:lnSpc>
              <a:spcBef>
                <a:spcPts val="1200"/>
              </a:spcBef>
              <a:spcAft>
                <a:spcPts val="1200"/>
              </a:spcAft>
              <a:buNone/>
            </a:pPr>
            <a:endParaRPr/>
          </a:p>
        </p:txBody>
      </p:sp>
      <p:sp>
        <p:nvSpPr>
          <p:cNvPr id="302" name="Google Shape;302;g30ac063bcad_1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0ac063bcad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30ac063bcad_1_1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0ac063bcad_1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30ac063bcad_1_2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0ac063bcad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30ac063bcad_1_2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0af1574819_5_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30af1574819_5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0af1574819_5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30af1574819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0ac063bcad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30ac063bcad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0ac063bcad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30ac063bcad_1_3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0ac361b7fa_1_162:notes"/>
          <p:cNvSpPr txBox="1">
            <a:spLocks noGrp="1"/>
          </p:cNvSpPr>
          <p:nvPr>
            <p:ph type="body" idx="1"/>
          </p:nvPr>
        </p:nvSpPr>
        <p:spPr>
          <a:xfrm>
            <a:off x="685802" y="4343406"/>
            <a:ext cx="5486410" cy="41148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30ac361b7fa_1_162:notes"/>
          <p:cNvSpPr>
            <a:spLocks noGrp="1" noRot="1" noChangeAspect="1"/>
          </p:cNvSpPr>
          <p:nvPr>
            <p:ph type="sldImg" idx="2"/>
          </p:nvPr>
        </p:nvSpPr>
        <p:spPr>
          <a:xfrm>
            <a:off x="80816" y="685617"/>
            <a:ext cx="6696382" cy="342955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0ac361b7fa_1_170:notes"/>
          <p:cNvSpPr txBox="1">
            <a:spLocks noGrp="1"/>
          </p:cNvSpPr>
          <p:nvPr>
            <p:ph type="body" idx="1"/>
          </p:nvPr>
        </p:nvSpPr>
        <p:spPr>
          <a:xfrm>
            <a:off x="685802" y="4343406"/>
            <a:ext cx="5486410" cy="411480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SI" sz="1300">
                <a:solidFill>
                  <a:schemeClr val="dk1"/>
                </a:solidFill>
              </a:rPr>
              <a:t>Ocena učinka v zvezi z varstvom podatkov</a:t>
            </a:r>
            <a:endParaRPr sz="1300">
              <a:solidFill>
                <a:schemeClr val="dk1"/>
              </a:solidFill>
            </a:endParaRPr>
          </a:p>
          <a:p>
            <a:pPr marL="0" lvl="0" indent="0" algn="l" rtl="0">
              <a:lnSpc>
                <a:spcPct val="100000"/>
              </a:lnSpc>
              <a:spcBef>
                <a:spcPts val="0"/>
              </a:spcBef>
              <a:spcAft>
                <a:spcPts val="0"/>
              </a:spcAft>
              <a:buNone/>
            </a:pPr>
            <a:r>
              <a:rPr lang="sl-SI" sz="1300">
                <a:solidFill>
                  <a:schemeClr val="dk1"/>
                </a:solidFill>
              </a:rPr>
              <a:t>EGP - Evropski gospodarski prostor</a:t>
            </a:r>
            <a:endParaRPr sz="1300">
              <a:solidFill>
                <a:schemeClr val="dk1"/>
              </a:solidFill>
            </a:endParaRPr>
          </a:p>
          <a:p>
            <a:pPr marL="0" lvl="0" indent="0" algn="l" rtl="0">
              <a:lnSpc>
                <a:spcPct val="100000"/>
              </a:lnSpc>
              <a:spcBef>
                <a:spcPts val="0"/>
              </a:spcBef>
              <a:spcAft>
                <a:spcPts val="0"/>
              </a:spcAft>
              <a:buNone/>
            </a:pPr>
            <a:r>
              <a:rPr lang="sl-SI" sz="1300">
                <a:solidFill>
                  <a:schemeClr val="dk1"/>
                </a:solidFill>
              </a:rPr>
              <a:t>EDPB - Evropski odbor za varstvo podatkov</a:t>
            </a:r>
            <a:endParaRPr sz="1300">
              <a:solidFill>
                <a:schemeClr val="dk1"/>
              </a:solidFill>
            </a:endParaRPr>
          </a:p>
        </p:txBody>
      </p:sp>
      <p:sp>
        <p:nvSpPr>
          <p:cNvPr id="374" name="Google Shape;374;g30ac361b7fa_1_170:notes"/>
          <p:cNvSpPr>
            <a:spLocks noGrp="1" noRot="1" noChangeAspect="1"/>
          </p:cNvSpPr>
          <p:nvPr>
            <p:ph type="sldImg" idx="2"/>
          </p:nvPr>
        </p:nvSpPr>
        <p:spPr>
          <a:xfrm>
            <a:off x="80816" y="685617"/>
            <a:ext cx="6696382" cy="342955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ac063bcad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ac063bcad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0ac063bcad_1_318: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30ac063bcad_1_318: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0ac063bcad_1_3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0ac063bcad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0ac063bcad_1_3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0ac063bcad_1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0ac063bcad_1_3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0ac063bcad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0ac063bcad_1_3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0ac063bcad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0ac063bcad_1_3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0ac063bcad_1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a:t>Prva možnost je, da pridobi od udeležencev pisno soglasje, da lahko podatke uporablja in objavi navkljub možnosti identifikacije, ali da udeleženec celo pristane k polni identifikaciji. Druga možnost je, da v javno objavljenih rezultatih raziskovalec izpusti, prikrije ali ustrezno zamenja vse podatke, ki bi omogočale identifikacijo udeleženca. V primerih, kjer je podatke možno identificirati iz njih samih, morajo biti podatki varno hranjeni in zaščiteni enako kot polno identificirani podatki. Posebno skrb pri zagotavljanju neprepoznavnosti podatkov je potrebno posvetiti v primeru, ko namerava raziskovalec deliti surove podatke bodisi v javnih repozitorijih bodisi s tretjimi osebami.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0ac361b7fa_1_179:notes"/>
          <p:cNvSpPr txBox="1">
            <a:spLocks noGrp="1"/>
          </p:cNvSpPr>
          <p:nvPr>
            <p:ph type="body" idx="1"/>
          </p:nvPr>
        </p:nvSpPr>
        <p:spPr>
          <a:xfrm>
            <a:off x="685802" y="4343406"/>
            <a:ext cx="5486410" cy="41148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30ac361b7fa_1_179:notes"/>
          <p:cNvSpPr>
            <a:spLocks noGrp="1" noRot="1" noChangeAspect="1"/>
          </p:cNvSpPr>
          <p:nvPr>
            <p:ph type="sldImg" idx="2"/>
          </p:nvPr>
        </p:nvSpPr>
        <p:spPr>
          <a:xfrm>
            <a:off x="80816" y="685617"/>
            <a:ext cx="6696382" cy="342955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0ac361b7fa_1_190:notes"/>
          <p:cNvSpPr txBox="1">
            <a:spLocks noGrp="1"/>
          </p:cNvSpPr>
          <p:nvPr>
            <p:ph type="body" idx="1"/>
          </p:nvPr>
        </p:nvSpPr>
        <p:spPr>
          <a:xfrm>
            <a:off x="685802" y="4343406"/>
            <a:ext cx="5486410" cy="41148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30ac361b7fa_1_190:notes"/>
          <p:cNvSpPr>
            <a:spLocks noGrp="1" noRot="1" noChangeAspect="1"/>
          </p:cNvSpPr>
          <p:nvPr>
            <p:ph type="sldImg" idx="2"/>
          </p:nvPr>
        </p:nvSpPr>
        <p:spPr>
          <a:xfrm>
            <a:off x="80816" y="685617"/>
            <a:ext cx="6696382" cy="342955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0ac063bcad_1_393: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a:t>Ali je lahko identiteta udeleženca znana iz podatkov v podatkovni datoteki? Ali obstaja možnost nenamernega razkritja ali povzročitve škode tretji osebi na podlagi podatkov v podatkovni zbirki?</a:t>
            </a:r>
            <a:endParaRPr/>
          </a:p>
        </p:txBody>
      </p:sp>
      <p:sp>
        <p:nvSpPr>
          <p:cNvPr id="445" name="Google Shape;445;g30ac063bcad_1_393: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0ac063bcad_1_401: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a:t>Ali je lahko identiteta udeleženca znana iz podatkov v podatkovni datoteki? Ali obstaja možnost nenamernega razkritja ali povzročitve škode tretji osebi na podlagi podatkov v podatkovni zbirki?</a:t>
            </a:r>
            <a:endParaRPr/>
          </a:p>
        </p:txBody>
      </p:sp>
      <p:sp>
        <p:nvSpPr>
          <p:cNvPr id="452" name="Google Shape;452;g30ac063bcad_1_401: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0ac063bcad_1_1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0ac063bca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0ac063bcad_1_407: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30ac063bcad_1_407: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0ac063bcad_1_414: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30ac063bcad_1_414: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0ac063bcad_1_421: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g30ac063bcad_1_421: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0ac063bcad_1_430: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g30ac063bcad_1_430: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0ac063bcad_1_4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g30ac063bcad_1_4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0ac361b7fa_1_201:notes"/>
          <p:cNvSpPr txBox="1">
            <a:spLocks noGrp="1"/>
          </p:cNvSpPr>
          <p:nvPr>
            <p:ph type="body" idx="1"/>
          </p:nvPr>
        </p:nvSpPr>
        <p:spPr>
          <a:xfrm>
            <a:off x="685802" y="4343406"/>
            <a:ext cx="5486410" cy="41148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g30ac361b7fa_1_201:notes"/>
          <p:cNvSpPr>
            <a:spLocks noGrp="1" noRot="1" noChangeAspect="1"/>
          </p:cNvSpPr>
          <p:nvPr>
            <p:ph type="sldImg" idx="2"/>
          </p:nvPr>
        </p:nvSpPr>
        <p:spPr>
          <a:xfrm>
            <a:off x="80816" y="685617"/>
            <a:ext cx="6696382" cy="342955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0ac063bcad_1_445: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g30ac063bcad_1_445: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0ac063bcad_1_456: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g30ac063bcad_1_456: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0ac063bcad_1_463:notes"/>
          <p:cNvSpPr txBox="1">
            <a:spLocks noGrp="1"/>
          </p:cNvSpPr>
          <p:nvPr>
            <p:ph type="body" idx="1"/>
          </p:nvPr>
        </p:nvSpPr>
        <p:spPr>
          <a:xfrm>
            <a:off x="685802"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g30ac063bcad_1_463: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0af1574819_1_0:notes"/>
          <p:cNvSpPr>
            <a:spLocks noGrp="1" noRot="1" noChangeAspect="1"/>
          </p:cNvSpPr>
          <p:nvPr>
            <p:ph type="sldImg" idx="2"/>
          </p:nvPr>
        </p:nvSpPr>
        <p:spPr>
          <a:xfrm>
            <a:off x="80816" y="685617"/>
            <a:ext cx="6696382" cy="342955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30af1574819_1_0:notes"/>
          <p:cNvSpPr txBox="1">
            <a:spLocks noGrp="1"/>
          </p:cNvSpPr>
          <p:nvPr>
            <p:ph type="body" idx="1"/>
          </p:nvPr>
        </p:nvSpPr>
        <p:spPr>
          <a:xfrm>
            <a:off x="685802" y="4343406"/>
            <a:ext cx="5486410" cy="411480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0ac063bcad_1_166:notes"/>
          <p:cNvSpPr txBox="1">
            <a:spLocks noGrp="1"/>
          </p:cNvSpPr>
          <p:nvPr>
            <p:ph type="body" idx="1"/>
          </p:nvPr>
        </p:nvSpPr>
        <p:spPr>
          <a:xfrm>
            <a:off x="685802" y="4343406"/>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30ac063bcad_1_166: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0af1574819_3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g30af1574819_3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0af1574819_3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g30af1574819_3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0af1574819_3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g30af1574819_3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0af1574819_3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g30af1574819_3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0af1574819_3_1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g30af1574819_3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0af1574819_3_1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g30af1574819_3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0af1574819_3_1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30af1574819_3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30ac063bcad_1_484:notes"/>
          <p:cNvSpPr>
            <a:spLocks noGrp="1" noRot="1" noChangeAspect="1"/>
          </p:cNvSpPr>
          <p:nvPr>
            <p:ph type="sldImg" idx="2"/>
          </p:nvPr>
        </p:nvSpPr>
        <p:spPr>
          <a:xfrm>
            <a:off x="80816" y="685617"/>
            <a:ext cx="6696300" cy="3429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30ac063bcad_1_484:notes"/>
          <p:cNvSpPr txBox="1">
            <a:spLocks noGrp="1"/>
          </p:cNvSpPr>
          <p:nvPr>
            <p:ph type="body" idx="1"/>
          </p:nvPr>
        </p:nvSpPr>
        <p:spPr>
          <a:xfrm>
            <a:off x="685802" y="4343406"/>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0ac063bcad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g30ac063bcad_1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0ac063bca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g30ac063bca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ac063bcad_1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0ac063bcad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0ac063bcad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30ac063bcad_1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0ac063bcad_1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30ac063bcad_1_4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0ac063bcad_1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g30ac063bcad_1_5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0ac063bcad_1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g30ac063bcad_1_5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0ac063bcad_1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7" name="Google Shape;647;g30ac063bcad_1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0ac063bcad_1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g30ac063bcad_1_5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0ac063bcad_1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g30ac063bcad_1_5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0ac063bcad_1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g30ac063bcad_1_5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0ac063bcad_1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g30ac063bcad_1_5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0ac063bcad_1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g30ac063bcad_1_5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ac361b7fa_1_70:notes"/>
          <p:cNvSpPr txBox="1">
            <a:spLocks noGrp="1"/>
          </p:cNvSpPr>
          <p:nvPr>
            <p:ph type="body" idx="1"/>
          </p:nvPr>
        </p:nvSpPr>
        <p:spPr>
          <a:xfrm>
            <a:off x="685802" y="4343406"/>
            <a:ext cx="5486410" cy="411480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30ac361b7fa_1_70:notes"/>
          <p:cNvSpPr>
            <a:spLocks noGrp="1" noRot="1" noChangeAspect="1"/>
          </p:cNvSpPr>
          <p:nvPr>
            <p:ph type="sldImg" idx="2"/>
          </p:nvPr>
        </p:nvSpPr>
        <p:spPr>
          <a:xfrm>
            <a:off x="80816" y="685617"/>
            <a:ext cx="6696382" cy="342955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0ac063bcad_1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g30ac063bcad_1_5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0ac063bcad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g30ac063bcad_1_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0b0a171a2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5" name="Google Shape;705;g30b0a171a2e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0b0a171a2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g30b0a171a2e_1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0b0a171a2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7" name="Google Shape;717;g30b0a171a2e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30b0a171a2e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4" name="Google Shape;724;g30b0a171a2e_1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0ac063bcad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0" name="Google Shape;730;g30ac063bcad_1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sl-SI">
                <a:solidFill>
                  <a:schemeClr val="dk1"/>
                </a:solidFill>
              </a:rPr>
              <a:t>V ADP priporočamo </a:t>
            </a:r>
            <a:r>
              <a:rPr lang="sl-SI" b="1">
                <a:solidFill>
                  <a:schemeClr val="dk1"/>
                </a:solidFill>
              </a:rPr>
              <a:t>pripravo podatkovnih datotek v formatih</a:t>
            </a:r>
            <a:r>
              <a:rPr lang="sl-SI">
                <a:solidFill>
                  <a:schemeClr val="dk1"/>
                </a:solidFill>
              </a:rPr>
              <a:t>, ki so </a:t>
            </a:r>
            <a:r>
              <a:rPr lang="sl-SI" b="1">
                <a:solidFill>
                  <a:schemeClr val="dk1"/>
                </a:solidFill>
              </a:rPr>
              <a:t>neodvisni od programske opreme in računalniškega okolja</a:t>
            </a:r>
            <a:r>
              <a:rPr lang="sl-SI">
                <a:solidFill>
                  <a:schemeClr val="dk1"/>
                </a:solidFill>
              </a:rPr>
              <a:t> (platform). Le za priporočene formate lahko namreč garantiramo njihovo dolgoročno hrambo in dostop v ADP.</a:t>
            </a:r>
            <a:endParaRPr>
              <a:solidFill>
                <a:schemeClr val="dk1"/>
              </a:solidFill>
            </a:endParaRPr>
          </a:p>
          <a:p>
            <a:pPr marL="0" lvl="0" indent="0" algn="just" rtl="0">
              <a:lnSpc>
                <a:spcPct val="115000"/>
              </a:lnSpc>
              <a:spcBef>
                <a:spcPts val="1200"/>
              </a:spcBef>
              <a:spcAft>
                <a:spcPts val="1200"/>
              </a:spcAft>
              <a:buNone/>
            </a:pPr>
            <a:r>
              <a:rPr lang="sl-SI">
                <a:solidFill>
                  <a:schemeClr val="dk1"/>
                </a:solidFill>
              </a:rPr>
              <a:t>Ob prevzemu podatkov in gradiv v ADP </a:t>
            </a:r>
            <a:r>
              <a:rPr lang="sl-SI" b="1">
                <a:solidFill>
                  <a:schemeClr val="dk1"/>
                </a:solidFill>
              </a:rPr>
              <a:t>preverimo</a:t>
            </a:r>
            <a:r>
              <a:rPr lang="sl-SI">
                <a:solidFill>
                  <a:schemeClr val="dk1"/>
                </a:solidFill>
              </a:rPr>
              <a:t> sprejemne formate in jih po potrebi </a:t>
            </a:r>
            <a:r>
              <a:rPr lang="sl-SI" b="1">
                <a:solidFill>
                  <a:schemeClr val="dk1"/>
                </a:solidFill>
              </a:rPr>
              <a:t>pretvorimo</a:t>
            </a:r>
            <a:r>
              <a:rPr lang="sl-SI">
                <a:solidFill>
                  <a:schemeClr val="dk1"/>
                </a:solidFill>
              </a:rPr>
              <a:t> </a:t>
            </a:r>
            <a:r>
              <a:rPr lang="sl-SI" b="1">
                <a:solidFill>
                  <a:schemeClr val="dk1"/>
                </a:solidFill>
              </a:rPr>
              <a:t>v primerne formate</a:t>
            </a:r>
            <a:r>
              <a:rPr lang="sl-SI">
                <a:solidFill>
                  <a:schemeClr val="dk1"/>
                </a:solidFill>
              </a:rPr>
              <a:t>, ali pa pozovemo dajalca, da nam preda gradivo v naših priporočenih formatih.</a:t>
            </a:r>
            <a:endParaRPr/>
          </a:p>
        </p:txBody>
      </p:sp>
      <p:sp>
        <p:nvSpPr>
          <p:cNvPr id="274" name="Google Shape;2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0ac063bcad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sl-SI"/>
              <a:t>Pretvorba raziskovalnih podatkovnih datotek iz lastniških ali od programske opreme odvisnih formatov v standardni format za shranjevanje bo pomagala preprečiti težave pri odpiranju teh datotek v prihodnosti. Z uporabo standardnih formatov za shranjevanje povečate verjetnost, da bo večina prihodnjih potencialnih uporabnikov lahko odprla datoteke (Robin Rice) https://guides.lib.uchicago.edu/datamanagement/organizing</a:t>
            </a:r>
            <a:endParaRPr/>
          </a:p>
        </p:txBody>
      </p:sp>
      <p:sp>
        <p:nvSpPr>
          <p:cNvPr id="283" name="Google Shape;283;g30ac063bcad_1_2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ac063bcad_1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endParaRPr/>
          </a:p>
        </p:txBody>
      </p:sp>
      <p:sp>
        <p:nvSpPr>
          <p:cNvPr id="292" name="Google Shape;292;g30ac063bcad_1_2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3" y="1122361"/>
            <a:ext cx="9144000" cy="2387598"/>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3" y="3602041"/>
            <a:ext cx="9144000" cy="1655758"/>
          </a:xfrm>
          <a:prstGeom prst="rect">
            <a:avLst/>
          </a:prstGeom>
          <a:noFill/>
          <a:ln>
            <a:noFill/>
          </a:ln>
        </p:spPr>
        <p:txBody>
          <a:bodyPr spcFirstLastPara="1" wrap="square" lIns="91425" tIns="45700" rIns="91425" bIns="45700" anchor="t" anchorCtr="1">
            <a:normAutofit/>
          </a:bodyPr>
          <a:lstStyle>
            <a:lvl1pPr lvl="0" algn="ctr">
              <a:lnSpc>
                <a:spcPct val="90000"/>
              </a:lnSpc>
              <a:spcBef>
                <a:spcPts val="1000"/>
              </a:spcBef>
              <a:spcAft>
                <a:spcPts val="0"/>
              </a:spcAft>
              <a:buClr>
                <a:srgbClr val="000000"/>
              </a:buClr>
              <a:buSzPts val="2400"/>
              <a:buNone/>
              <a:defRPr sz="2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5" y="-1256505"/>
            <a:ext cx="4351336"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6" y="1956596"/>
            <a:ext cx="5811834" cy="26288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4" y="-596102"/>
            <a:ext cx="5811834" cy="773429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86"/>
        <p:cNvGrpSpPr/>
        <p:nvPr/>
      </p:nvGrpSpPr>
      <p:grpSpPr>
        <a:xfrm>
          <a:off x="0" y="0"/>
          <a:ext cx="0" cy="0"/>
          <a:chOff x="0" y="0"/>
          <a:chExt cx="0" cy="0"/>
        </a:xfrm>
      </p:grpSpPr>
      <p:sp>
        <p:nvSpPr>
          <p:cNvPr id="87" name="Google Shape;87;g30ac361b7fa_1_6"/>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30ac361b7fa_1_6"/>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g30ac361b7fa_1_6"/>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0ac361b7fa_1_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30ac361b7fa_1_6"/>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92"/>
        <p:cNvGrpSpPr/>
        <p:nvPr/>
      </p:nvGrpSpPr>
      <p:grpSpPr>
        <a:xfrm>
          <a:off x="0" y="0"/>
          <a:ext cx="0" cy="0"/>
          <a:chOff x="0" y="0"/>
          <a:chExt cx="0" cy="0"/>
        </a:xfrm>
      </p:grpSpPr>
      <p:sp>
        <p:nvSpPr>
          <p:cNvPr id="93" name="Google Shape;93;g30ac361b7fa_1_12"/>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30ac361b7fa_1_12"/>
          <p:cNvSpPr txBox="1">
            <a:spLocks noGrp="1"/>
          </p:cNvSpPr>
          <p:nvPr>
            <p:ph type="body" idx="1"/>
          </p:nvPr>
        </p:nvSpPr>
        <p:spPr>
          <a:xfrm>
            <a:off x="838203"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g30ac361b7fa_1_12"/>
          <p:cNvSpPr txBox="1">
            <a:spLocks noGrp="1"/>
          </p:cNvSpPr>
          <p:nvPr>
            <p:ph type="body" idx="2"/>
          </p:nvPr>
        </p:nvSpPr>
        <p:spPr>
          <a:xfrm>
            <a:off x="6172200"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g30ac361b7fa_1_1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30ac361b7fa_1_1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30ac361b7fa_1_1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99"/>
        <p:cNvGrpSpPr/>
        <p:nvPr/>
      </p:nvGrpSpPr>
      <p:grpSpPr>
        <a:xfrm>
          <a:off x="0" y="0"/>
          <a:ext cx="0" cy="0"/>
          <a:chOff x="0" y="0"/>
          <a:chExt cx="0" cy="0"/>
        </a:xfrm>
      </p:grpSpPr>
      <p:sp>
        <p:nvSpPr>
          <p:cNvPr id="100" name="Google Shape;100;g30ac361b7fa_1_19"/>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30ac361b7fa_1_19"/>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30ac361b7fa_1_19"/>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103"/>
        <p:cNvGrpSpPr/>
        <p:nvPr/>
      </p:nvGrpSpPr>
      <p:grpSpPr>
        <a:xfrm>
          <a:off x="0" y="0"/>
          <a:ext cx="0" cy="0"/>
          <a:chOff x="0" y="0"/>
          <a:chExt cx="0" cy="0"/>
        </a:xfrm>
      </p:grpSpPr>
      <p:sp>
        <p:nvSpPr>
          <p:cNvPr id="104" name="Google Shape;104;g30ac361b7fa_1_23"/>
          <p:cNvSpPr txBox="1">
            <a:spLocks noGrp="1"/>
          </p:cNvSpPr>
          <p:nvPr>
            <p:ph type="title"/>
          </p:nvPr>
        </p:nvSpPr>
        <p:spPr>
          <a:xfrm>
            <a:off x="839784"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30ac361b7fa_1_23"/>
          <p:cNvSpPr txBox="1">
            <a:spLocks noGrp="1"/>
          </p:cNvSpPr>
          <p:nvPr>
            <p:ph type="body" idx="1"/>
          </p:nvPr>
        </p:nvSpPr>
        <p:spPr>
          <a:xfrm>
            <a:off x="839784" y="1681160"/>
            <a:ext cx="5157782"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g30ac361b7fa_1_23"/>
          <p:cNvSpPr txBox="1">
            <a:spLocks noGrp="1"/>
          </p:cNvSpPr>
          <p:nvPr>
            <p:ph type="body" idx="2"/>
          </p:nvPr>
        </p:nvSpPr>
        <p:spPr>
          <a:xfrm>
            <a:off x="839784" y="2505071"/>
            <a:ext cx="5157782"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g30ac361b7fa_1_23"/>
          <p:cNvSpPr txBox="1">
            <a:spLocks noGrp="1"/>
          </p:cNvSpPr>
          <p:nvPr>
            <p:ph type="body" idx="3"/>
          </p:nvPr>
        </p:nvSpPr>
        <p:spPr>
          <a:xfrm>
            <a:off x="6172200" y="1681160"/>
            <a:ext cx="5183184"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g30ac361b7fa_1_23"/>
          <p:cNvSpPr txBox="1">
            <a:spLocks noGrp="1"/>
          </p:cNvSpPr>
          <p:nvPr>
            <p:ph type="body" idx="4"/>
          </p:nvPr>
        </p:nvSpPr>
        <p:spPr>
          <a:xfrm>
            <a:off x="6172200" y="2505071"/>
            <a:ext cx="5183184"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30ac361b7fa_1_23"/>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30ac361b7fa_1_23"/>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30ac361b7fa_1_23"/>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112"/>
        <p:cNvGrpSpPr/>
        <p:nvPr/>
      </p:nvGrpSpPr>
      <p:grpSpPr>
        <a:xfrm>
          <a:off x="0" y="0"/>
          <a:ext cx="0" cy="0"/>
          <a:chOff x="0" y="0"/>
          <a:chExt cx="0" cy="0"/>
        </a:xfrm>
      </p:grpSpPr>
      <p:sp>
        <p:nvSpPr>
          <p:cNvPr id="113" name="Google Shape;113;g30ac361b7fa_1_32"/>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30ac361b7fa_1_32"/>
          <p:cNvSpPr txBox="1">
            <a:spLocks noGrp="1"/>
          </p:cNvSpPr>
          <p:nvPr>
            <p:ph type="body" idx="1"/>
          </p:nvPr>
        </p:nvSpPr>
        <p:spPr>
          <a:xfrm>
            <a:off x="5183184" y="987423"/>
            <a:ext cx="6172200" cy="487362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30ac361b7fa_1_32"/>
          <p:cNvSpPr txBox="1">
            <a:spLocks noGrp="1"/>
          </p:cNvSpPr>
          <p:nvPr>
            <p:ph type="body" idx="2"/>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30ac361b7fa_1_3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30ac361b7fa_1_3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30ac361b7fa_1_3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119"/>
        <p:cNvGrpSpPr/>
        <p:nvPr/>
      </p:nvGrpSpPr>
      <p:grpSpPr>
        <a:xfrm>
          <a:off x="0" y="0"/>
          <a:ext cx="0" cy="0"/>
          <a:chOff x="0" y="0"/>
          <a:chExt cx="0" cy="0"/>
        </a:xfrm>
      </p:grpSpPr>
      <p:sp>
        <p:nvSpPr>
          <p:cNvPr id="120" name="Google Shape;120;g30ac361b7fa_1_39"/>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30ac361b7fa_1_39"/>
          <p:cNvSpPr>
            <a:spLocks noGrp="1"/>
          </p:cNvSpPr>
          <p:nvPr>
            <p:ph type="pic" idx="2"/>
          </p:nvPr>
        </p:nvSpPr>
        <p:spPr>
          <a:xfrm>
            <a:off x="5183184" y="987423"/>
            <a:ext cx="6172200" cy="4873623"/>
          </a:xfrm>
          <a:prstGeom prst="rect">
            <a:avLst/>
          </a:prstGeom>
          <a:noFill/>
          <a:ln>
            <a:noFill/>
          </a:ln>
        </p:spPr>
      </p:sp>
      <p:sp>
        <p:nvSpPr>
          <p:cNvPr id="122" name="Google Shape;122;g30ac361b7fa_1_39"/>
          <p:cNvSpPr txBox="1">
            <a:spLocks noGrp="1"/>
          </p:cNvSpPr>
          <p:nvPr>
            <p:ph type="body" idx="1"/>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30ac361b7fa_1_39"/>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30ac361b7fa_1_39"/>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30ac361b7fa_1_39"/>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126"/>
        <p:cNvGrpSpPr/>
        <p:nvPr/>
      </p:nvGrpSpPr>
      <p:grpSpPr>
        <a:xfrm>
          <a:off x="0" y="0"/>
          <a:ext cx="0" cy="0"/>
          <a:chOff x="0" y="0"/>
          <a:chExt cx="0" cy="0"/>
        </a:xfrm>
      </p:grpSpPr>
      <p:sp>
        <p:nvSpPr>
          <p:cNvPr id="127" name="Google Shape;127;g30ac361b7fa_1_46"/>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30ac361b7fa_1_46"/>
          <p:cNvSpPr txBox="1">
            <a:spLocks noGrp="1"/>
          </p:cNvSpPr>
          <p:nvPr>
            <p:ph type="body" idx="1"/>
          </p:nvPr>
        </p:nvSpPr>
        <p:spPr>
          <a:xfrm rot="5400000">
            <a:off x="3920335" y="-1256505"/>
            <a:ext cx="4351336"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g30ac361b7fa_1_46"/>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30ac361b7fa_1_4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30ac361b7fa_1_46"/>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132"/>
        <p:cNvGrpSpPr/>
        <p:nvPr/>
      </p:nvGrpSpPr>
      <p:grpSpPr>
        <a:xfrm>
          <a:off x="0" y="0"/>
          <a:ext cx="0" cy="0"/>
          <a:chOff x="0" y="0"/>
          <a:chExt cx="0" cy="0"/>
        </a:xfrm>
      </p:grpSpPr>
      <p:sp>
        <p:nvSpPr>
          <p:cNvPr id="133" name="Google Shape;133;g30ac361b7fa_1_52"/>
          <p:cNvSpPr txBox="1">
            <a:spLocks noGrp="1"/>
          </p:cNvSpPr>
          <p:nvPr>
            <p:ph type="title"/>
          </p:nvPr>
        </p:nvSpPr>
        <p:spPr>
          <a:xfrm rot="5400000">
            <a:off x="7133436" y="1956596"/>
            <a:ext cx="5811834" cy="26288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30ac361b7fa_1_52"/>
          <p:cNvSpPr txBox="1">
            <a:spLocks noGrp="1"/>
          </p:cNvSpPr>
          <p:nvPr>
            <p:ph type="body" idx="1"/>
          </p:nvPr>
        </p:nvSpPr>
        <p:spPr>
          <a:xfrm rot="5400000">
            <a:off x="1799434" y="-596102"/>
            <a:ext cx="5811834" cy="773429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g30ac361b7fa_1_5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30ac361b7fa_1_5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30ac361b7fa_1_5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Naslov in vsebina">
  <p:cSld name="1_Naslov in vsebina">
    <p:bg>
      <p:bgPr>
        <a:solidFill>
          <a:schemeClr val="lt1"/>
        </a:solidFill>
        <a:effectLst/>
      </p:bgPr>
    </p:bg>
    <p:spTree>
      <p:nvGrpSpPr>
        <p:cNvPr id="1" name="Shape 138"/>
        <p:cNvGrpSpPr/>
        <p:nvPr/>
      </p:nvGrpSpPr>
      <p:grpSpPr>
        <a:xfrm>
          <a:off x="0" y="0"/>
          <a:ext cx="0" cy="0"/>
          <a:chOff x="0" y="0"/>
          <a:chExt cx="0" cy="0"/>
        </a:xfrm>
      </p:grpSpPr>
      <p:sp>
        <p:nvSpPr>
          <p:cNvPr id="139" name="Google Shape;139;g30ac361b7fa_1_58"/>
          <p:cNvSpPr txBox="1">
            <a:spLocks noGrp="1"/>
          </p:cNvSpPr>
          <p:nvPr>
            <p:ph type="body" idx="1"/>
          </p:nvPr>
        </p:nvSpPr>
        <p:spPr>
          <a:xfrm>
            <a:off x="403787" y="764704"/>
            <a:ext cx="10972800" cy="5400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1pPr>
            <a:lvl2pPr marL="914400" marR="0" lvl="1" indent="-355600" algn="r">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2pPr>
            <a:lvl3pPr marL="1371600" marR="0" lvl="2" indent="-355600" algn="r">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3pPr>
            <a:lvl4pPr marL="1828800" marR="0" lvl="3" indent="-355600" algn="r">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4pPr>
            <a:lvl5pPr marL="2286000" marR="0" lvl="4" indent="-355600" algn="r">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Google Shape;140;g30ac361b7fa_1_58"/>
          <p:cNvSpPr/>
          <p:nvPr/>
        </p:nvSpPr>
        <p:spPr>
          <a:xfrm>
            <a:off x="-48683" y="0"/>
            <a:ext cx="113165" cy="6858000"/>
          </a:xfrm>
          <a:prstGeom prst="rect">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141" name="Google Shape;141;g30ac361b7fa_1_58"/>
          <p:cNvPicPr preferRelativeResize="0"/>
          <p:nvPr/>
        </p:nvPicPr>
        <p:blipFill rotWithShape="1">
          <a:blip r:embed="rId2">
            <a:alphaModFix/>
          </a:blip>
          <a:srcRect/>
          <a:stretch/>
        </p:blipFill>
        <p:spPr>
          <a:xfrm>
            <a:off x="10646449" y="6381329"/>
            <a:ext cx="838751" cy="445739"/>
          </a:xfrm>
          <a:prstGeom prst="rect">
            <a:avLst/>
          </a:prstGeom>
          <a:noFill/>
          <a:ln>
            <a:noFill/>
          </a:ln>
        </p:spPr>
      </p:pic>
      <p:sp>
        <p:nvSpPr>
          <p:cNvPr id="142" name="Google Shape;142;g30ac361b7fa_1_58"/>
          <p:cNvSpPr txBox="1">
            <a:spLocks noGrp="1"/>
          </p:cNvSpPr>
          <p:nvPr>
            <p:ph type="body" idx="2"/>
          </p:nvPr>
        </p:nvSpPr>
        <p:spPr>
          <a:xfrm rot="5400000">
            <a:off x="8451816" y="3116792"/>
            <a:ext cx="6858000" cy="624416"/>
          </a:xfrm>
          <a:prstGeom prst="rect">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a:lnSpc>
                <a:spcPct val="90000"/>
              </a:lnSpc>
              <a:spcBef>
                <a:spcPts val="240"/>
              </a:spcBef>
              <a:spcAft>
                <a:spcPts val="0"/>
              </a:spcAft>
              <a:buClr>
                <a:schemeClr val="lt1"/>
              </a:buClr>
              <a:buSzPts val="1200"/>
              <a:buFont typeface="Arial"/>
              <a:buNone/>
              <a:defRPr sz="1200" b="0" i="0" u="none" strike="noStrike" cap="none">
                <a:solidFill>
                  <a:schemeClr val="lt1"/>
                </a:solidFill>
                <a:latin typeface="Tahoma"/>
                <a:ea typeface="Tahoma"/>
                <a:cs typeface="Tahoma"/>
                <a:sym typeface="Tahoma"/>
              </a:defRPr>
            </a:lvl1pPr>
            <a:lvl2pPr marL="914400" marR="0" lvl="1" indent="-228600" algn="r">
              <a:lnSpc>
                <a:spcPct val="90000"/>
              </a:lnSpc>
              <a:spcBef>
                <a:spcPts val="280"/>
              </a:spcBef>
              <a:spcAft>
                <a:spcPts val="0"/>
              </a:spcAft>
              <a:buClr>
                <a:schemeClr val="dk1"/>
              </a:buClr>
              <a:buSzPts val="1400"/>
              <a:buFont typeface="Arial"/>
              <a:buNone/>
              <a:defRPr sz="1400" b="0" i="0" u="none" strike="noStrike" cap="none">
                <a:solidFill>
                  <a:schemeClr val="dk1"/>
                </a:solidFill>
                <a:latin typeface="Tahoma"/>
                <a:ea typeface="Tahoma"/>
                <a:cs typeface="Tahoma"/>
                <a:sym typeface="Tahoma"/>
              </a:defRPr>
            </a:lvl2pPr>
            <a:lvl3pPr marL="1371600" marR="0" lvl="2" indent="-317500" algn="r">
              <a:lnSpc>
                <a:spcPct val="90000"/>
              </a:lnSpc>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3pPr>
            <a:lvl4pPr marL="1828800" marR="0" lvl="3" indent="-317500" algn="r">
              <a:lnSpc>
                <a:spcPct val="90000"/>
              </a:lnSpc>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4pPr>
            <a:lvl5pPr marL="2286000" marR="0" lvl="4" indent="-317500" algn="r">
              <a:lnSpc>
                <a:spcPct val="90000"/>
              </a:lnSpc>
              <a:spcBef>
                <a:spcPts val="280"/>
              </a:spcBef>
              <a:spcAft>
                <a:spcPts val="0"/>
              </a:spcAft>
              <a:buClr>
                <a:schemeClr val="dk1"/>
              </a:buClr>
              <a:buSzPts val="1400"/>
              <a:buFont typeface="Arial"/>
              <a:buChar char="»"/>
              <a:defRPr sz="1400" b="0" i="0" u="none" strike="noStrike" cap="none">
                <a:solidFill>
                  <a:schemeClr val="dk1"/>
                </a:solidFill>
                <a:latin typeface="Tahoma"/>
                <a:ea typeface="Tahoma"/>
                <a:cs typeface="Tahoma"/>
                <a:sym typeface="Tahoma"/>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g30ac361b7fa_1_58"/>
          <p:cNvSpPr txBox="1">
            <a:spLocks noGrp="1"/>
          </p:cNvSpPr>
          <p:nvPr>
            <p:ph type="title"/>
          </p:nvPr>
        </p:nvSpPr>
        <p:spPr>
          <a:xfrm>
            <a:off x="403787" y="134390"/>
            <a:ext cx="10950013" cy="549275"/>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9D0A0E"/>
              </a:buClr>
              <a:buSzPts val="2800"/>
              <a:buFont typeface="Verdana"/>
              <a:buNone/>
              <a:defRPr sz="2800" b="1" i="0" u="none" strike="noStrike" cap="none">
                <a:solidFill>
                  <a:srgbClr val="9D0A0E"/>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Naslov in vsebina">
  <p:cSld name="1_Naslov in vsebina 2">
    <p:bg>
      <p:bgPr>
        <a:solidFill>
          <a:schemeClr val="lt1"/>
        </a:solidFill>
        <a:effectLst/>
      </p:bgPr>
    </p:bg>
    <p:spTree>
      <p:nvGrpSpPr>
        <p:cNvPr id="1" name="Shape 144"/>
        <p:cNvGrpSpPr/>
        <p:nvPr/>
      </p:nvGrpSpPr>
      <p:grpSpPr>
        <a:xfrm>
          <a:off x="0" y="0"/>
          <a:ext cx="0" cy="0"/>
          <a:chOff x="0" y="0"/>
          <a:chExt cx="0" cy="0"/>
        </a:xfrm>
      </p:grpSpPr>
      <p:sp>
        <p:nvSpPr>
          <p:cNvPr id="145" name="Google Shape;145;g30ac361b7fa_1_64"/>
          <p:cNvSpPr txBox="1">
            <a:spLocks noGrp="1"/>
          </p:cNvSpPr>
          <p:nvPr>
            <p:ph type="body" idx="1"/>
          </p:nvPr>
        </p:nvSpPr>
        <p:spPr>
          <a:xfrm>
            <a:off x="403787" y="764704"/>
            <a:ext cx="10972800" cy="5400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000">
                <a:latin typeface="Tahoma"/>
                <a:ea typeface="Tahoma"/>
                <a:cs typeface="Tahoma"/>
                <a:sym typeface="Tahoma"/>
              </a:defRPr>
            </a:lvl1pPr>
            <a:lvl2pPr marL="914400" lvl="1" indent="-381000" algn="l">
              <a:lnSpc>
                <a:spcPct val="90000"/>
              </a:lnSpc>
              <a:spcBef>
                <a:spcPts val="500"/>
              </a:spcBef>
              <a:spcAft>
                <a:spcPts val="0"/>
              </a:spcAft>
              <a:buSzPts val="2400"/>
              <a:buChar char="•"/>
              <a:defRPr sz="2000">
                <a:latin typeface="Tahoma"/>
                <a:ea typeface="Tahoma"/>
                <a:cs typeface="Tahoma"/>
                <a:sym typeface="Tahoma"/>
              </a:defRPr>
            </a:lvl2pPr>
            <a:lvl3pPr marL="1371600" lvl="2" indent="-355600" algn="l">
              <a:lnSpc>
                <a:spcPct val="90000"/>
              </a:lnSpc>
              <a:spcBef>
                <a:spcPts val="500"/>
              </a:spcBef>
              <a:spcAft>
                <a:spcPts val="0"/>
              </a:spcAft>
              <a:buSzPts val="2000"/>
              <a:buChar char="•"/>
              <a:defRPr sz="2000">
                <a:latin typeface="Tahoma"/>
                <a:ea typeface="Tahoma"/>
                <a:cs typeface="Tahoma"/>
                <a:sym typeface="Tahoma"/>
              </a:defRPr>
            </a:lvl3pPr>
            <a:lvl4pPr marL="1828800" lvl="3" indent="-342900" algn="l">
              <a:lnSpc>
                <a:spcPct val="90000"/>
              </a:lnSpc>
              <a:spcBef>
                <a:spcPts val="500"/>
              </a:spcBef>
              <a:spcAft>
                <a:spcPts val="0"/>
              </a:spcAft>
              <a:buSzPts val="1800"/>
              <a:buChar char="•"/>
              <a:defRPr sz="2000">
                <a:latin typeface="Tahoma"/>
                <a:ea typeface="Tahoma"/>
                <a:cs typeface="Tahoma"/>
                <a:sym typeface="Tahoma"/>
              </a:defRPr>
            </a:lvl4pPr>
            <a:lvl5pPr marL="2286000" lvl="4" indent="-342900" algn="l">
              <a:lnSpc>
                <a:spcPct val="90000"/>
              </a:lnSpc>
              <a:spcBef>
                <a:spcPts val="500"/>
              </a:spcBef>
              <a:spcAft>
                <a:spcPts val="0"/>
              </a:spcAft>
              <a:buSzPts val="1800"/>
              <a:buChar char="•"/>
              <a:defRPr sz="2000">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46" name="Google Shape;146;g30ac361b7fa_1_64"/>
          <p:cNvSpPr/>
          <p:nvPr/>
        </p:nvSpPr>
        <p:spPr>
          <a:xfrm>
            <a:off x="-48683" y="0"/>
            <a:ext cx="113165" cy="6858000"/>
          </a:xfrm>
          <a:prstGeom prst="rect">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ahoma"/>
              <a:ea typeface="Tahoma"/>
              <a:cs typeface="Tahoma"/>
              <a:sym typeface="Tahoma"/>
            </a:endParaRPr>
          </a:p>
        </p:txBody>
      </p:sp>
      <p:pic>
        <p:nvPicPr>
          <p:cNvPr id="147" name="Google Shape;147;g30ac361b7fa_1_64"/>
          <p:cNvPicPr preferRelativeResize="0"/>
          <p:nvPr/>
        </p:nvPicPr>
        <p:blipFill rotWithShape="1">
          <a:blip r:embed="rId2">
            <a:alphaModFix/>
          </a:blip>
          <a:srcRect/>
          <a:stretch/>
        </p:blipFill>
        <p:spPr>
          <a:xfrm>
            <a:off x="10646449" y="6381329"/>
            <a:ext cx="838751" cy="445739"/>
          </a:xfrm>
          <a:prstGeom prst="rect">
            <a:avLst/>
          </a:prstGeom>
          <a:noFill/>
          <a:ln>
            <a:noFill/>
          </a:ln>
        </p:spPr>
      </p:pic>
      <p:sp>
        <p:nvSpPr>
          <p:cNvPr id="148" name="Google Shape;148;g30ac361b7fa_1_64"/>
          <p:cNvSpPr txBox="1">
            <a:spLocks noGrp="1"/>
          </p:cNvSpPr>
          <p:nvPr>
            <p:ph type="body" idx="2"/>
          </p:nvPr>
        </p:nvSpPr>
        <p:spPr>
          <a:xfrm rot="5400000">
            <a:off x="8451816" y="3116792"/>
            <a:ext cx="6858000" cy="624416"/>
          </a:xfrm>
          <a:prstGeom prst="rect">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lvl1pPr marL="457200" lvl="0" indent="-406400" algn="l">
              <a:lnSpc>
                <a:spcPct val="90000"/>
              </a:lnSpc>
              <a:spcBef>
                <a:spcPts val="1000"/>
              </a:spcBef>
              <a:spcAft>
                <a:spcPts val="0"/>
              </a:spcAft>
              <a:buSzPts val="2800"/>
              <a:buChar char="•"/>
              <a:defRPr sz="1200">
                <a:solidFill>
                  <a:schemeClr val="lt1"/>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00">
                <a:latin typeface="Tahoma"/>
                <a:ea typeface="Tahoma"/>
                <a:cs typeface="Tahoma"/>
                <a:sym typeface="Tahoma"/>
              </a:defRPr>
            </a:lvl2pPr>
            <a:lvl3pPr marL="1371600" lvl="2" indent="-355600" algn="l">
              <a:lnSpc>
                <a:spcPct val="90000"/>
              </a:lnSpc>
              <a:spcBef>
                <a:spcPts val="500"/>
              </a:spcBef>
              <a:spcAft>
                <a:spcPts val="0"/>
              </a:spcAft>
              <a:buSzPts val="2000"/>
              <a:buChar char="•"/>
              <a:defRPr sz="1400">
                <a:latin typeface="Tahoma"/>
                <a:ea typeface="Tahoma"/>
                <a:cs typeface="Tahoma"/>
                <a:sym typeface="Tahoma"/>
              </a:defRPr>
            </a:lvl3pPr>
            <a:lvl4pPr marL="1828800" lvl="3" indent="-342900" algn="l">
              <a:lnSpc>
                <a:spcPct val="90000"/>
              </a:lnSpc>
              <a:spcBef>
                <a:spcPts val="500"/>
              </a:spcBef>
              <a:spcAft>
                <a:spcPts val="0"/>
              </a:spcAft>
              <a:buSzPts val="1800"/>
              <a:buChar char="•"/>
              <a:defRPr sz="1400">
                <a:latin typeface="Tahoma"/>
                <a:ea typeface="Tahoma"/>
                <a:cs typeface="Tahoma"/>
                <a:sym typeface="Tahoma"/>
              </a:defRPr>
            </a:lvl4pPr>
            <a:lvl5pPr marL="2286000" lvl="4" indent="-342900" algn="l">
              <a:lnSpc>
                <a:spcPct val="90000"/>
              </a:lnSpc>
              <a:spcBef>
                <a:spcPts val="500"/>
              </a:spcBef>
              <a:spcAft>
                <a:spcPts val="0"/>
              </a:spcAft>
              <a:buSzPts val="1800"/>
              <a:buChar char="•"/>
              <a:defRPr sz="1400">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49" name="Google Shape;149;g30ac361b7fa_1_64"/>
          <p:cNvSpPr txBox="1">
            <a:spLocks noGrp="1"/>
          </p:cNvSpPr>
          <p:nvPr>
            <p:ph type="title"/>
          </p:nvPr>
        </p:nvSpPr>
        <p:spPr>
          <a:xfrm>
            <a:off x="403787" y="134390"/>
            <a:ext cx="1095001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2800">
                <a:solidFill>
                  <a:srgbClr val="9D0A0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56"/>
        <p:cNvGrpSpPr/>
        <p:nvPr/>
      </p:nvGrpSpPr>
      <p:grpSpPr>
        <a:xfrm>
          <a:off x="0" y="0"/>
          <a:ext cx="0" cy="0"/>
          <a:chOff x="0" y="0"/>
          <a:chExt cx="0" cy="0"/>
        </a:xfrm>
      </p:grpSpPr>
      <p:sp>
        <p:nvSpPr>
          <p:cNvPr id="157" name="Google Shape;157;g30af1574819_3_6"/>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g30af1574819_3_6"/>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g30af1574819_3_6"/>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g30af1574819_3_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g30af1574819_3_6"/>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62"/>
        <p:cNvGrpSpPr/>
        <p:nvPr/>
      </p:nvGrpSpPr>
      <p:grpSpPr>
        <a:xfrm>
          <a:off x="0" y="0"/>
          <a:ext cx="0" cy="0"/>
          <a:chOff x="0" y="0"/>
          <a:chExt cx="0" cy="0"/>
        </a:xfrm>
      </p:grpSpPr>
      <p:sp>
        <p:nvSpPr>
          <p:cNvPr id="163" name="Google Shape;163;g30af1574819_3_12"/>
          <p:cNvSpPr txBox="1">
            <a:spLocks noGrp="1"/>
          </p:cNvSpPr>
          <p:nvPr>
            <p:ph type="ctrTitle"/>
          </p:nvPr>
        </p:nvSpPr>
        <p:spPr>
          <a:xfrm>
            <a:off x="1524003" y="1122361"/>
            <a:ext cx="9144000" cy="2387598"/>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g30af1574819_3_12"/>
          <p:cNvSpPr txBox="1">
            <a:spLocks noGrp="1"/>
          </p:cNvSpPr>
          <p:nvPr>
            <p:ph type="subTitle" idx="1"/>
          </p:nvPr>
        </p:nvSpPr>
        <p:spPr>
          <a:xfrm>
            <a:off x="1524003" y="3602041"/>
            <a:ext cx="9144000" cy="1655758"/>
          </a:xfrm>
          <a:prstGeom prst="rect">
            <a:avLst/>
          </a:prstGeom>
          <a:noFill/>
          <a:ln>
            <a:noFill/>
          </a:ln>
        </p:spPr>
        <p:txBody>
          <a:bodyPr spcFirstLastPara="1" wrap="square" lIns="91425" tIns="45700" rIns="91425" bIns="45700" anchor="t" anchorCtr="1">
            <a:normAutofit/>
          </a:bodyPr>
          <a:lstStyle>
            <a:lvl1pPr lvl="0" algn="ctr">
              <a:lnSpc>
                <a:spcPct val="90000"/>
              </a:lnSpc>
              <a:spcBef>
                <a:spcPts val="1000"/>
              </a:spcBef>
              <a:spcAft>
                <a:spcPts val="0"/>
              </a:spcAft>
              <a:buClr>
                <a:srgbClr val="000000"/>
              </a:buClr>
              <a:buSzPts val="2400"/>
              <a:buNone/>
              <a:defRPr sz="2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65" name="Google Shape;165;g30af1574819_3_1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g30af1574819_3_1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g30af1574819_3_1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168"/>
        <p:cNvGrpSpPr/>
        <p:nvPr/>
      </p:nvGrpSpPr>
      <p:grpSpPr>
        <a:xfrm>
          <a:off x="0" y="0"/>
          <a:ext cx="0" cy="0"/>
          <a:chOff x="0" y="0"/>
          <a:chExt cx="0" cy="0"/>
        </a:xfrm>
      </p:grpSpPr>
      <p:sp>
        <p:nvSpPr>
          <p:cNvPr id="169" name="Google Shape;169;g30af1574819_3_18"/>
          <p:cNvSpPr txBox="1">
            <a:spLocks noGrp="1"/>
          </p:cNvSpPr>
          <p:nvPr>
            <p:ph type="title"/>
          </p:nvPr>
        </p:nvSpPr>
        <p:spPr>
          <a:xfrm>
            <a:off x="831847" y="1709735"/>
            <a:ext cx="10515600" cy="28527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g30af1574819_3_18"/>
          <p:cNvSpPr txBox="1">
            <a:spLocks noGrp="1"/>
          </p:cNvSpPr>
          <p:nvPr>
            <p:ph type="body" idx="1"/>
          </p:nvPr>
        </p:nvSpPr>
        <p:spPr>
          <a:xfrm>
            <a:off x="831847" y="4589465"/>
            <a:ext cx="10515600" cy="15001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g30af1574819_3_18"/>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g30af1574819_3_18"/>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g30af1574819_3_18"/>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174"/>
        <p:cNvGrpSpPr/>
        <p:nvPr/>
      </p:nvGrpSpPr>
      <p:grpSpPr>
        <a:xfrm>
          <a:off x="0" y="0"/>
          <a:ext cx="0" cy="0"/>
          <a:chOff x="0" y="0"/>
          <a:chExt cx="0" cy="0"/>
        </a:xfrm>
      </p:grpSpPr>
      <p:sp>
        <p:nvSpPr>
          <p:cNvPr id="175" name="Google Shape;175;g30af1574819_3_24"/>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g30af1574819_3_24"/>
          <p:cNvSpPr txBox="1">
            <a:spLocks noGrp="1"/>
          </p:cNvSpPr>
          <p:nvPr>
            <p:ph type="body" idx="1"/>
          </p:nvPr>
        </p:nvSpPr>
        <p:spPr>
          <a:xfrm>
            <a:off x="838203"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g30af1574819_3_24"/>
          <p:cNvSpPr txBox="1">
            <a:spLocks noGrp="1"/>
          </p:cNvSpPr>
          <p:nvPr>
            <p:ph type="body" idx="2"/>
          </p:nvPr>
        </p:nvSpPr>
        <p:spPr>
          <a:xfrm>
            <a:off x="6172200"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g30af1574819_3_24"/>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g30af1574819_3_24"/>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30af1574819_3_24"/>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181"/>
        <p:cNvGrpSpPr/>
        <p:nvPr/>
      </p:nvGrpSpPr>
      <p:grpSpPr>
        <a:xfrm>
          <a:off x="0" y="0"/>
          <a:ext cx="0" cy="0"/>
          <a:chOff x="0" y="0"/>
          <a:chExt cx="0" cy="0"/>
        </a:xfrm>
      </p:grpSpPr>
      <p:sp>
        <p:nvSpPr>
          <p:cNvPr id="182" name="Google Shape;182;g30af1574819_3_31"/>
          <p:cNvSpPr txBox="1">
            <a:spLocks noGrp="1"/>
          </p:cNvSpPr>
          <p:nvPr>
            <p:ph type="title"/>
          </p:nvPr>
        </p:nvSpPr>
        <p:spPr>
          <a:xfrm>
            <a:off x="839784"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g30af1574819_3_31"/>
          <p:cNvSpPr txBox="1">
            <a:spLocks noGrp="1"/>
          </p:cNvSpPr>
          <p:nvPr>
            <p:ph type="body" idx="1"/>
          </p:nvPr>
        </p:nvSpPr>
        <p:spPr>
          <a:xfrm>
            <a:off x="839784" y="1681160"/>
            <a:ext cx="5157782"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g30af1574819_3_31"/>
          <p:cNvSpPr txBox="1">
            <a:spLocks noGrp="1"/>
          </p:cNvSpPr>
          <p:nvPr>
            <p:ph type="body" idx="2"/>
          </p:nvPr>
        </p:nvSpPr>
        <p:spPr>
          <a:xfrm>
            <a:off x="839784" y="2505071"/>
            <a:ext cx="5157782"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g30af1574819_3_31"/>
          <p:cNvSpPr txBox="1">
            <a:spLocks noGrp="1"/>
          </p:cNvSpPr>
          <p:nvPr>
            <p:ph type="body" idx="3"/>
          </p:nvPr>
        </p:nvSpPr>
        <p:spPr>
          <a:xfrm>
            <a:off x="6172200" y="1681160"/>
            <a:ext cx="5183184"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g30af1574819_3_31"/>
          <p:cNvSpPr txBox="1">
            <a:spLocks noGrp="1"/>
          </p:cNvSpPr>
          <p:nvPr>
            <p:ph type="body" idx="4"/>
          </p:nvPr>
        </p:nvSpPr>
        <p:spPr>
          <a:xfrm>
            <a:off x="6172200" y="2505071"/>
            <a:ext cx="5183184"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g30af1574819_3_31"/>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g30af1574819_3_31"/>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g30af1574819_3_31"/>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190"/>
        <p:cNvGrpSpPr/>
        <p:nvPr/>
      </p:nvGrpSpPr>
      <p:grpSpPr>
        <a:xfrm>
          <a:off x="0" y="0"/>
          <a:ext cx="0" cy="0"/>
          <a:chOff x="0" y="0"/>
          <a:chExt cx="0" cy="0"/>
        </a:xfrm>
      </p:grpSpPr>
      <p:sp>
        <p:nvSpPr>
          <p:cNvPr id="191" name="Google Shape;191;g30af1574819_3_40"/>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g30af1574819_3_40"/>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g30af1574819_3_40"/>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g30af1574819_3_40"/>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195"/>
        <p:cNvGrpSpPr/>
        <p:nvPr/>
      </p:nvGrpSpPr>
      <p:grpSpPr>
        <a:xfrm>
          <a:off x="0" y="0"/>
          <a:ext cx="0" cy="0"/>
          <a:chOff x="0" y="0"/>
          <a:chExt cx="0" cy="0"/>
        </a:xfrm>
      </p:grpSpPr>
      <p:sp>
        <p:nvSpPr>
          <p:cNvPr id="196" name="Google Shape;196;g30af1574819_3_45"/>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g30af1574819_3_45"/>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g30af1574819_3_45"/>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199"/>
        <p:cNvGrpSpPr/>
        <p:nvPr/>
      </p:nvGrpSpPr>
      <p:grpSpPr>
        <a:xfrm>
          <a:off x="0" y="0"/>
          <a:ext cx="0" cy="0"/>
          <a:chOff x="0" y="0"/>
          <a:chExt cx="0" cy="0"/>
        </a:xfrm>
      </p:grpSpPr>
      <p:sp>
        <p:nvSpPr>
          <p:cNvPr id="200" name="Google Shape;200;g30af1574819_3_49"/>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g30af1574819_3_49"/>
          <p:cNvSpPr txBox="1">
            <a:spLocks noGrp="1"/>
          </p:cNvSpPr>
          <p:nvPr>
            <p:ph type="body" idx="1"/>
          </p:nvPr>
        </p:nvSpPr>
        <p:spPr>
          <a:xfrm>
            <a:off x="5183184" y="987423"/>
            <a:ext cx="6172200" cy="487362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g30af1574819_3_49"/>
          <p:cNvSpPr txBox="1">
            <a:spLocks noGrp="1"/>
          </p:cNvSpPr>
          <p:nvPr>
            <p:ph type="body" idx="2"/>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g30af1574819_3_49"/>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g30af1574819_3_49"/>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g30af1574819_3_49"/>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1847" y="1709735"/>
            <a:ext cx="10515600" cy="28527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1847" y="4589465"/>
            <a:ext cx="10515600" cy="15001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7"/>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206"/>
        <p:cNvGrpSpPr/>
        <p:nvPr/>
      </p:nvGrpSpPr>
      <p:grpSpPr>
        <a:xfrm>
          <a:off x="0" y="0"/>
          <a:ext cx="0" cy="0"/>
          <a:chOff x="0" y="0"/>
          <a:chExt cx="0" cy="0"/>
        </a:xfrm>
      </p:grpSpPr>
      <p:sp>
        <p:nvSpPr>
          <p:cNvPr id="207" name="Google Shape;207;g30af1574819_3_56"/>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g30af1574819_3_56"/>
          <p:cNvSpPr>
            <a:spLocks noGrp="1"/>
          </p:cNvSpPr>
          <p:nvPr>
            <p:ph type="pic" idx="2"/>
          </p:nvPr>
        </p:nvSpPr>
        <p:spPr>
          <a:xfrm>
            <a:off x="5183184" y="987423"/>
            <a:ext cx="6172200" cy="4873623"/>
          </a:xfrm>
          <a:prstGeom prst="rect">
            <a:avLst/>
          </a:prstGeom>
          <a:noFill/>
          <a:ln>
            <a:noFill/>
          </a:ln>
        </p:spPr>
      </p:sp>
      <p:sp>
        <p:nvSpPr>
          <p:cNvPr id="209" name="Google Shape;209;g30af1574819_3_56"/>
          <p:cNvSpPr txBox="1">
            <a:spLocks noGrp="1"/>
          </p:cNvSpPr>
          <p:nvPr>
            <p:ph type="body" idx="1"/>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g30af1574819_3_56"/>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g30af1574819_3_5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g30af1574819_3_56"/>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213"/>
        <p:cNvGrpSpPr/>
        <p:nvPr/>
      </p:nvGrpSpPr>
      <p:grpSpPr>
        <a:xfrm>
          <a:off x="0" y="0"/>
          <a:ext cx="0" cy="0"/>
          <a:chOff x="0" y="0"/>
          <a:chExt cx="0" cy="0"/>
        </a:xfrm>
      </p:grpSpPr>
      <p:sp>
        <p:nvSpPr>
          <p:cNvPr id="214" name="Google Shape;214;g30af1574819_3_63"/>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g30af1574819_3_63"/>
          <p:cNvSpPr txBox="1">
            <a:spLocks noGrp="1"/>
          </p:cNvSpPr>
          <p:nvPr>
            <p:ph type="body" idx="1"/>
          </p:nvPr>
        </p:nvSpPr>
        <p:spPr>
          <a:xfrm rot="5400000">
            <a:off x="3920335" y="-1256505"/>
            <a:ext cx="4351336"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g30af1574819_3_63"/>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g30af1574819_3_63"/>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g30af1574819_3_63"/>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219"/>
        <p:cNvGrpSpPr/>
        <p:nvPr/>
      </p:nvGrpSpPr>
      <p:grpSpPr>
        <a:xfrm>
          <a:off x="0" y="0"/>
          <a:ext cx="0" cy="0"/>
          <a:chOff x="0" y="0"/>
          <a:chExt cx="0" cy="0"/>
        </a:xfrm>
      </p:grpSpPr>
      <p:sp>
        <p:nvSpPr>
          <p:cNvPr id="220" name="Google Shape;220;g30af1574819_3_69"/>
          <p:cNvSpPr txBox="1">
            <a:spLocks noGrp="1"/>
          </p:cNvSpPr>
          <p:nvPr>
            <p:ph type="title"/>
          </p:nvPr>
        </p:nvSpPr>
        <p:spPr>
          <a:xfrm rot="5400000">
            <a:off x="7133436" y="1956596"/>
            <a:ext cx="5811834" cy="26288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g30af1574819_3_69"/>
          <p:cNvSpPr txBox="1">
            <a:spLocks noGrp="1"/>
          </p:cNvSpPr>
          <p:nvPr>
            <p:ph type="body" idx="1"/>
          </p:nvPr>
        </p:nvSpPr>
        <p:spPr>
          <a:xfrm rot="5400000">
            <a:off x="1799434" y="-596102"/>
            <a:ext cx="5811834" cy="773429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g30af1574819_3_69"/>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g30af1574819_3_69"/>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g30af1574819_3_69"/>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3"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4"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9784" y="1681160"/>
            <a:ext cx="5157782"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body" idx="2"/>
          </p:nvPr>
        </p:nvSpPr>
        <p:spPr>
          <a:xfrm>
            <a:off x="839784" y="2505071"/>
            <a:ext cx="5157782"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6172200" y="1681160"/>
            <a:ext cx="5183184"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body" idx="4"/>
          </p:nvPr>
        </p:nvSpPr>
        <p:spPr>
          <a:xfrm>
            <a:off x="6172200" y="2505071"/>
            <a:ext cx="5183184"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4" y="987423"/>
            <a:ext cx="6172200" cy="487362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2"/>
          <p:cNvSpPr txBox="1">
            <a:spLocks noGrp="1"/>
          </p:cNvSpPr>
          <p:nvPr>
            <p:ph type="body" idx="2"/>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4" y="987423"/>
            <a:ext cx="6172200" cy="4873623"/>
          </a:xfrm>
          <a:prstGeom prst="rect">
            <a:avLst/>
          </a:prstGeom>
          <a:noFill/>
          <a:ln>
            <a:noFill/>
          </a:ln>
        </p:spPr>
      </p:sp>
      <p:sp>
        <p:nvSpPr>
          <p:cNvPr id="64" name="Google Shape;64;p13"/>
          <p:cNvSpPr txBox="1">
            <a:spLocks noGrp="1"/>
          </p:cNvSpPr>
          <p:nvPr>
            <p:ph type="body" idx="1"/>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3"/>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80"/>
        <p:cNvGrpSpPr/>
        <p:nvPr/>
      </p:nvGrpSpPr>
      <p:grpSpPr>
        <a:xfrm>
          <a:off x="0" y="0"/>
          <a:ext cx="0" cy="0"/>
          <a:chOff x="0" y="0"/>
          <a:chExt cx="0" cy="0"/>
        </a:xfrm>
      </p:grpSpPr>
      <p:sp>
        <p:nvSpPr>
          <p:cNvPr id="81" name="Google Shape;81;g30ac361b7fa_1_0"/>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g30ac361b7fa_1_0"/>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30ac361b7fa_1_0"/>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30ac361b7fa_1_0"/>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30ac361b7fa_1_0"/>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g30af1574819_3_0"/>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g30af1574819_3_0"/>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g30af1574819_3_0"/>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g30af1574819_3_0"/>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g30af1574819_3_0"/>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hyperlink" Target="https://www.loc.gov/preservation/resources/rfs/data.html#databases" TargetMode="External"/><Relationship Id="rId18" Type="http://schemas.openxmlformats.org/officeDocument/2006/relationships/hyperlink" Target="https://www.loc.gov/preservation/resources/rfs/geo-carto.html#non-gis" TargetMode="External"/><Relationship Id="rId26" Type="http://schemas.openxmlformats.org/officeDocument/2006/relationships/hyperlink" Target="https://www.loc.gov/preservation/resources/rfs/text.html" TargetMode="External"/><Relationship Id="rId39" Type="http://schemas.openxmlformats.org/officeDocument/2006/relationships/image" Target="../media/image12.png"/><Relationship Id="rId21" Type="http://schemas.openxmlformats.org/officeDocument/2006/relationships/hyperlink" Target="https://www.loc.gov/preservation/resources/rfs/design3D.html#design" TargetMode="External"/><Relationship Id="rId34" Type="http://schemas.openxmlformats.org/officeDocument/2006/relationships/hyperlink" Target="https://www.loc.gov/preservation/resources/rfs/stillimg.html#ogdigital" TargetMode="External"/><Relationship Id="rId7" Type="http://schemas.openxmlformats.org/officeDocument/2006/relationships/hyperlink" Target="https://www.loc.gov/preservation/resources/rfs/audio.html#independent" TargetMode="External"/><Relationship Id="rId12" Type="http://schemas.openxmlformats.org/officeDocument/2006/relationships/hyperlink" Target="https://www.loc.gov/preservation/resources/rfs/data.html#datasets" TargetMode="External"/><Relationship Id="rId17" Type="http://schemas.openxmlformats.org/officeDocument/2006/relationships/hyperlink" Target="https://www.loc.gov/preservation/resources/rfs/geo-carto.html#gis-combo" TargetMode="External"/><Relationship Id="rId25" Type="http://schemas.openxmlformats.org/officeDocument/2006/relationships/hyperlink" Target="https://www.loc.gov/preservation/resources/rfs/email.html" TargetMode="External"/><Relationship Id="rId33" Type="http://schemas.openxmlformats.org/officeDocument/2006/relationships/hyperlink" Target="https://www.loc.gov/preservation/resources/rfs/stillimg.html#ogprint" TargetMode="External"/><Relationship Id="rId38" Type="http://schemas.openxmlformats.org/officeDocument/2006/relationships/hyperlink" Target="https://www.loc.gov/preservation/resources/rfs/moving.html#file" TargetMode="External"/><Relationship Id="rId2" Type="http://schemas.openxmlformats.org/officeDocument/2006/relationships/notesSlide" Target="../notesSlides/notesSlide10.xml"/><Relationship Id="rId16" Type="http://schemas.openxmlformats.org/officeDocument/2006/relationships/hyperlink" Target="https://www.loc.gov/preservation/resources/rfs/geo-carto.html#gis-raster" TargetMode="External"/><Relationship Id="rId20" Type="http://schemas.openxmlformats.org/officeDocument/2006/relationships/hyperlink" Target="https://www.loc.gov/preservation/resources/rfs/design3D.html#cad" TargetMode="External"/><Relationship Id="rId29" Type="http://schemas.openxmlformats.org/officeDocument/2006/relationships/hyperlink" Target="https://www.loc.gov/preservation/resources/rfs/text.html#e-serials" TargetMode="External"/><Relationship Id="rId1" Type="http://schemas.openxmlformats.org/officeDocument/2006/relationships/slideLayout" Target="../slideLayouts/slideLayout2.xml"/><Relationship Id="rId6" Type="http://schemas.openxmlformats.org/officeDocument/2006/relationships/hyperlink" Target="https://www.loc.gov/preservation/resources/rfs/audio.html#tangible" TargetMode="External"/><Relationship Id="rId11" Type="http://schemas.openxmlformats.org/officeDocument/2006/relationships/hyperlink" Target="https://www.loc.gov/preservation/resources/rfs/data.html" TargetMode="External"/><Relationship Id="rId24" Type="http://schemas.openxmlformats.org/officeDocument/2006/relationships/hyperlink" Target="https://www.loc.gov/preservation/resources/rfs/webarchives.html" TargetMode="External"/><Relationship Id="rId32" Type="http://schemas.openxmlformats.org/officeDocument/2006/relationships/hyperlink" Target="https://www.loc.gov/preservation/resources/rfs/stillimg.html#photodigital" TargetMode="External"/><Relationship Id="rId37" Type="http://schemas.openxmlformats.org/officeDocument/2006/relationships/hyperlink" Target="https://www.loc.gov/preservation/resources/rfs/moving.html#digital" TargetMode="External"/><Relationship Id="rId5" Type="http://schemas.openxmlformats.org/officeDocument/2006/relationships/hyperlink" Target="https://www.loc.gov/preservation/resources/rfs/audio.html" TargetMode="External"/><Relationship Id="rId15" Type="http://schemas.openxmlformats.org/officeDocument/2006/relationships/hyperlink" Target="https://www.loc.gov/preservation/resources/rfs/geo-carto.html#gis-vector" TargetMode="External"/><Relationship Id="rId23" Type="http://schemas.openxmlformats.org/officeDocument/2006/relationships/hyperlink" Target="https://www.loc.gov/preservation/resources/rfs/software-videogames.html" TargetMode="External"/><Relationship Id="rId28" Type="http://schemas.openxmlformats.org/officeDocument/2006/relationships/hyperlink" Target="https://www.loc.gov/preservation/resources/rfs/text.html#digital" TargetMode="External"/><Relationship Id="rId36" Type="http://schemas.openxmlformats.org/officeDocument/2006/relationships/hyperlink" Target="https://www.loc.gov/preservation/resources/rfs/moving.html" TargetMode="External"/><Relationship Id="rId10" Type="http://schemas.openxmlformats.org/officeDocument/2006/relationships/hyperlink" Target="https://www.loc.gov/preservation/resources/rfs/musical-scores.html#digital-music" TargetMode="External"/><Relationship Id="rId19" Type="http://schemas.openxmlformats.org/officeDocument/2006/relationships/hyperlink" Target="https://www.loc.gov/preservation/resources/rfs/design3D.html" TargetMode="External"/><Relationship Id="rId31" Type="http://schemas.openxmlformats.org/officeDocument/2006/relationships/hyperlink" Target="https://www.loc.gov/preservation/resources/rfs/stillimg.html#photoprint" TargetMode="External"/><Relationship Id="rId4" Type="http://schemas.openxmlformats.org/officeDocument/2006/relationships/hyperlink" Target="https://www.loc.gov/preservation/resources/rfs/TOC.html" TargetMode="External"/><Relationship Id="rId9" Type="http://schemas.openxmlformats.org/officeDocument/2006/relationships/hyperlink" Target="https://www.loc.gov/preservation/resources/rfs/musical-scores.html#print-music" TargetMode="External"/><Relationship Id="rId14" Type="http://schemas.openxmlformats.org/officeDocument/2006/relationships/hyperlink" Target="https://www.loc.gov/preservation/resources/rfs/geo-carto.html" TargetMode="External"/><Relationship Id="rId22" Type="http://schemas.openxmlformats.org/officeDocument/2006/relationships/hyperlink" Target="https://www.loc.gov/preservation/resources/rfs/design3D.html#scanned-3d" TargetMode="External"/><Relationship Id="rId27" Type="http://schemas.openxmlformats.org/officeDocument/2006/relationships/hyperlink" Target="https://www.loc.gov/preservation/resources/rfs/text.html#print" TargetMode="External"/><Relationship Id="rId30" Type="http://schemas.openxmlformats.org/officeDocument/2006/relationships/hyperlink" Target="https://www.loc.gov/preservation/resources/rfs/stillimg.html" TargetMode="External"/><Relationship Id="rId35" Type="http://schemas.openxmlformats.org/officeDocument/2006/relationships/hyperlink" Target="https://www.loc.gov/preservation/resources/rfs/stillimg.html#micro" TargetMode="External"/><Relationship Id="rId8" Type="http://schemas.openxmlformats.org/officeDocument/2006/relationships/hyperlink" Target="https://www.loc.gov/preservation/resources/rfs/musical-scores.html" TargetMode="Externa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common/guidance/how-to-complete-your-ethics-self-assessment_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ec.europa.eu/info/funding-tenders/opportunities/docs/2021-2027/common/guidance/how-to-complete-your-ethics-self-assessment_en.pdf" TargetMode="External"/><Relationship Id="rId4" Type="http://schemas.openxmlformats.org/officeDocument/2006/relationships/hyperlink" Target="https://www.gov.si/zbirke/delovna-telesa/eticna-komisija-za-poskuse-na-zivali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s://eur-lex.europa.eu/legal-content/SL/TXT/?uri=celex%3A32016R067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hyperlink" Target="http://www.pisrs.si/Pis.web/pregledPredpisa?id=ZAKO773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common/guidance/how-to-complete-your-ethics-self-assessment_e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common/guidance/how-to-complete-your-ethics-self-assessment_en.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uni-lj.si/assets/Sluzba-za-raziskovalno-dejavnost/Etika-in-integriteta/Evropski-kodeks-ravnanja-za-raziskovalno-integriteto.pdf" TargetMode="External"/><Relationship Id="rId13" Type="http://schemas.openxmlformats.org/officeDocument/2006/relationships/hyperlink" Target="https://www.fzv.um.si/komisija-za-eti%C4%8Dna-vpra%C5%A1anja-v-zdravstveni-negi" TargetMode="External"/><Relationship Id="rId3" Type="http://schemas.openxmlformats.org/officeDocument/2006/relationships/hyperlink" Target="https://www.sociolosko-drustvo.si/kodeks/" TargetMode="External"/><Relationship Id="rId7" Type="http://schemas.openxmlformats.org/officeDocument/2006/relationships/hyperlink" Target="https://www.uni-lj.si/assets/Sluzba-za-raziskovalno-dejavnost/Etika-in-integriteta/Eticni-kodeks-za-raziskovalce-UL.pdf" TargetMode="External"/><Relationship Id="rId12" Type="http://schemas.openxmlformats.org/officeDocument/2006/relationships/hyperlink" Target="https://www.ff.uni-lj.si/fakulteta/komisija-za-etiko"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sl.wikipedia.org/wiki/Helsin%C5%A1ka_deklaracija" TargetMode="External"/><Relationship Id="rId11" Type="http://schemas.openxmlformats.org/officeDocument/2006/relationships/hyperlink" Target="https://www.uni-lj.si/raziskovanje/etika-in-integriteta-v-raziskovanju/eticne-smernice-pri-raziskavah-ki-vkljucujejo-delo-z-ljudmi" TargetMode="External"/><Relationship Id="rId5" Type="http://schemas.openxmlformats.org/officeDocument/2006/relationships/hyperlink" Target="https://www.fzv.um.si/sites/default/files/2017/DECLARATION_OF_HELSINKI.pdf" TargetMode="External"/><Relationship Id="rId10" Type="http://schemas.openxmlformats.org/officeDocument/2006/relationships/hyperlink" Target="https://www.uni-lj.si/raziskovanje/etika-in-integriteta-v-raziskovanju" TargetMode="External"/><Relationship Id="rId4" Type="http://schemas.openxmlformats.org/officeDocument/2006/relationships/hyperlink" Target="https://stat-d.si/home/deklaracija-poklicne-etike/" TargetMode="External"/><Relationship Id="rId9" Type="http://schemas.openxmlformats.org/officeDocument/2006/relationships/hyperlink" Target="https://www.enago.com/academy/importance-of-ethics-committees-in-scholarly-research/" TargetMode="External"/><Relationship Id="rId14" Type="http://schemas.openxmlformats.org/officeDocument/2006/relationships/hyperlink" Target="https://www.gov.si/assets/ministrstva/MZ/DOKUMENTI/KME/Navodila-za-pripravo-vlog-za-presojo-eticne-ustreznosti-raziskovalnih-predlogov.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pisrs.si/Pis.web/pregledPredpisa?id=ZAKO7733" TargetMode="External"/><Relationship Id="rId3" Type="http://schemas.openxmlformats.org/officeDocument/2006/relationships/hyperlink" Target="https://commission.europa.eu/law/law-topic/data-protection/international-dimension-data-protection/adequacy-decisions_en" TargetMode="External"/><Relationship Id="rId7" Type="http://schemas.openxmlformats.org/officeDocument/2006/relationships/hyperlink" Target="https://eur-lex.europa.eu/legal-content/SL/TXT/HTML/?uri=LEGISSUM:310401_2" TargetMode="External"/><Relationship Id="rId12"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pisrs.si/Pis.web/pregledPredpisa?id=ZAKO7959" TargetMode="External"/><Relationship Id="rId11" Type="http://schemas.openxmlformats.org/officeDocument/2006/relationships/hyperlink" Target="https://www.ooa.world/" TargetMode="External"/><Relationship Id="rId5" Type="http://schemas.openxmlformats.org/officeDocument/2006/relationships/hyperlink" Target="https://www.ip-rs.si/fileadmin/user_upload/Pdf/smernice/Smernice%20glede%20prenosa%20OP_v1.5.pdf" TargetMode="External"/><Relationship Id="rId10" Type="http://schemas.openxmlformats.org/officeDocument/2006/relationships/hyperlink" Target="https://ec.europa.eu/assets/rtd/ethics-data-protection-decision-tree/index.html" TargetMode="External"/><Relationship Id="rId4" Type="http://schemas.openxmlformats.org/officeDocument/2006/relationships/hyperlink" Target="https://www.edpb.europa.eu/sme-data-protection-guide/international-data-transfers_en" TargetMode="External"/><Relationship Id="rId9" Type="http://schemas.openxmlformats.org/officeDocument/2006/relationships/hyperlink" Target="https://www.ip-rs.si/zakonodaja/reforma-evropskega-zakonodajnega-okvira-za-varstvo-osebnih-podatkov/klju%C4%8Dna-podro%C4%8Dja-uredbe/ocena-u%C4%8Dinka-v-zvezi-z-varstvom-podatk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kuleuven.be/open-science/what-is-open-science/the-benefits-of-open-scienc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sikt.no/en/data-protection-service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ff.uni-lj.si/fakulteta/komisija-za-etiko"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i-lj.si/assets/Sluzba-za-raziskovalno-dejavnost/KERL-UL/Pravila-za-obravnavo-vlog-KERL-UL.pdf"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f.uni-lj.si/fakulteta/komisija-za-etiko"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f.uni-lj.si/fakulteta/komisija-za-etiko"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uni-lj.si/assets/Sluzba-za-raziskovalno-dejavnost/KERL-UL/Navodila-za-pripravo-vlog-za-presojo-eticnosti-raziskav.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f.uni-lj.si/fakulteta/komisija-za-etiko"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upravljavec.si/kako-uporabljate-te-podatke/kratko-o-pravnih-podlagah/"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ip-rs.si/zakonodaja/reforma-evropskega-zakonodajnega-okvira-za-varstvo-osebnih-podatkov/klju%C4%8Dna-podro%C4%8Dja-uredbe/privolitev"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ec.europa.eu/research/participants/data/ref/fp7/89807/informed-consent_en.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doi.org/10.26493/978-961-293-328-9"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justice/article-29/documentation/opinion-recommendation/files/2014/wp216_sl.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www.edps.europa.eu/system/files/2021-04/21-04-27_aepd-edps_anonymisation_en_5.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meg.cessda.eu/Data-Management-Expert-Guide/5.-Protect/Anonymisation"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s://ukdataservice.ac.uk/learning-hub/research-data-management/anonymisation/anonymising-quantitative-dat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meg.cessda.eu/Data-Management-Expert-Guide/5.-Protect/Anonymisation"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s://ukdataservice.ac.uk/learning-hub/research-data-management/anonymisation/anonymising-qualitative-data/"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research.cbs.nl/casc/mu.htm" TargetMode="External"/><Relationship Id="rId3" Type="http://schemas.openxmlformats.org/officeDocument/2006/relationships/hyperlink" Target="https://ukdataservice.ac.uk/about/research-and-development/past-projects/qamydata/" TargetMode="External"/><Relationship Id="rId7" Type="http://schemas.openxmlformats.org/officeDocument/2006/relationships/hyperlink" Target="https://axcrypt.net/"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github.com/sdcTools/sdcMicro" TargetMode="External"/><Relationship Id="rId5" Type="http://schemas.openxmlformats.org/officeDocument/2006/relationships/hyperlink" Target="https://arx.deidentifier.org/" TargetMode="External"/><Relationship Id="rId4" Type="http://schemas.openxmlformats.org/officeDocument/2006/relationships/hyperlink" Target="https://amnesia.openaire.e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dp.fdv.uni-lj.si/uporabi/kako/pravila/"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hyperlink" Target="http://creativecommons.org/licenses/by-nc/2.5/si/"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hyperlink" Target="http://creativecommons.org/" TargetMode="External"/><Relationship Id="rId10" Type="http://schemas.openxmlformats.org/officeDocument/2006/relationships/hyperlink" Target="https://creativecommons.org/licenses/by/4.0/deed.sl" TargetMode="External"/><Relationship Id="rId4" Type="http://schemas.openxmlformats.org/officeDocument/2006/relationships/image" Target="../media/image22.png"/><Relationship Id="rId9" Type="http://schemas.openxmlformats.org/officeDocument/2006/relationships/hyperlink" Target="https://creativecommons.org/publicdomain/zero/1.0/deed.s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doi.org/10.26493/978-961-293-328-9"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hyperlink" Target="https://dmeg.cessda.e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hyperlink" Target="https://dmeg.cessda.e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2.xml"/><Relationship Id="rId4" Type="http://schemas.openxmlformats.org/officeDocument/2006/relationships/hyperlink" Target="https://dmeg.cessda.e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hyperlink" Target="https://dmeg.cessda.e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image" Target="../media/image26.jpg"/><Relationship Id="rId5" Type="http://schemas.openxmlformats.org/officeDocument/2006/relationships/hyperlink" Target="https://dmeg.cessda.eu/"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2.xml"/><Relationship Id="rId4" Type="http://schemas.openxmlformats.org/officeDocument/2006/relationships/hyperlink" Target="https://dmeg.cessda.e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adp.fdv.uni-lj.si/media/img/datoteke/PriporocilaZaPodatkovnoDatoteko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figshare.com/articles/dataset/Data_for_The_usefulness_of_a_rehabilitation_program_for_people_with_stress-related_disorders_A_case_study_from_a_rehabilitation_center_in_Estonia/26386195?file=47968441"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doi.org/10.17898/ADP_HDS47_V1"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adp.fdv.uni-lj.si/media/publikacije/predavanja/2020/2020_Anonimizacija_vodic_Masten.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sdjt.si/wp/wp-content/uploads/2024/09/JT-DH_2024_Stebe.pdf" TargetMode="External"/><Relationship Id="rId5" Type="http://schemas.openxmlformats.org/officeDocument/2006/relationships/hyperlink" Target="https://doi.org/10.17898/ADP_INTERD17_V1" TargetMode="External"/><Relationship Id="rId4" Type="http://schemas.openxmlformats.org/officeDocument/2006/relationships/hyperlink" Target="http://web.archive.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adp.fdv.uni-lj.si/deli/meril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adp.fdv.uni-lj.si/deli/merila/"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www.icpsr.umich.edu/files/deposit/dataprep.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adp.fdv.uni-lj.si/deli/postopek/priprava/formati/"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adp.fdv.uni-lj.si/deli/postopek/priprava/formati/"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instr.iastate.libguides.com/datashare/fileforma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1"/>
          <p:cNvSpPr txBox="1"/>
          <p:nvPr/>
        </p:nvSpPr>
        <p:spPr>
          <a:xfrm>
            <a:off x="833127" y="5149050"/>
            <a:ext cx="878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400" i="1">
                <a:solidFill>
                  <a:schemeClr val="lt1"/>
                </a:solidFill>
                <a:latin typeface="Calibri"/>
                <a:ea typeface="Calibri"/>
                <a:cs typeface="Calibri"/>
                <a:sym typeface="Calibri"/>
              </a:rPr>
              <a:t>Izobraževanje podatkovnih strokovnjakov, Ljubljana, 14. 10. 2024</a:t>
            </a:r>
            <a:endParaRPr sz="2400" i="1">
              <a:solidFill>
                <a:schemeClr val="lt1"/>
              </a:solidFill>
              <a:latin typeface="Calibri"/>
              <a:ea typeface="Calibri"/>
              <a:cs typeface="Calibri"/>
              <a:sym typeface="Calibri"/>
            </a:endParaRPr>
          </a:p>
        </p:txBody>
      </p:sp>
      <p:sp>
        <p:nvSpPr>
          <p:cNvPr id="230" name="Google Shape;230;p1"/>
          <p:cNvSpPr txBox="1"/>
          <p:nvPr/>
        </p:nvSpPr>
        <p:spPr>
          <a:xfrm>
            <a:off x="833120" y="3853642"/>
            <a:ext cx="59064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400">
                <a:solidFill>
                  <a:schemeClr val="lt1"/>
                </a:solidFill>
                <a:latin typeface="Calibri"/>
                <a:ea typeface="Calibri"/>
                <a:cs typeface="Calibri"/>
                <a:sym typeface="Calibri"/>
              </a:rPr>
              <a:t>Irena Vipavc Brvar (ADP, UL FDV)</a:t>
            </a: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sl-SI" sz="2400">
                <a:solidFill>
                  <a:schemeClr val="lt1"/>
                </a:solidFill>
                <a:latin typeface="Calibri"/>
                <a:ea typeface="Calibri"/>
                <a:cs typeface="Calibri"/>
                <a:sym typeface="Calibri"/>
              </a:rPr>
              <a:t>Peter Čerče (ZRS Koper)</a:t>
            </a:r>
            <a:endParaRPr sz="2400">
              <a:solidFill>
                <a:schemeClr val="lt1"/>
              </a:solidFill>
              <a:latin typeface="Calibri"/>
              <a:ea typeface="Calibri"/>
              <a:cs typeface="Calibri"/>
              <a:sym typeface="Calibri"/>
            </a:endParaRPr>
          </a:p>
        </p:txBody>
      </p:sp>
      <p:sp>
        <p:nvSpPr>
          <p:cNvPr id="231" name="Google Shape;231;p1"/>
          <p:cNvSpPr txBox="1"/>
          <p:nvPr/>
        </p:nvSpPr>
        <p:spPr>
          <a:xfrm>
            <a:off x="833127" y="782000"/>
            <a:ext cx="10755000" cy="187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5800" b="1">
                <a:solidFill>
                  <a:schemeClr val="accent2"/>
                </a:solidFill>
                <a:latin typeface="Calibri"/>
                <a:ea typeface="Calibri"/>
                <a:cs typeface="Calibri"/>
                <a:sym typeface="Calibri"/>
              </a:rPr>
              <a:t>Obdelava in priprava raziskovalnih podatkov za objavo</a:t>
            </a:r>
            <a:endParaRPr sz="5800">
              <a:solidFill>
                <a:schemeClr val="dk1"/>
              </a:solidFill>
              <a:latin typeface="Calibri"/>
              <a:ea typeface="Calibri"/>
              <a:cs typeface="Calibri"/>
              <a:sym typeface="Calibri"/>
            </a:endParaRPr>
          </a:p>
        </p:txBody>
      </p:sp>
      <p:pic>
        <p:nvPicPr>
          <p:cNvPr id="232" name="Google Shape;232;p1"/>
          <p:cNvPicPr preferRelativeResize="0"/>
          <p:nvPr/>
        </p:nvPicPr>
        <p:blipFill rotWithShape="1">
          <a:blip r:embed="rId4">
            <a:alphaModFix/>
          </a:blip>
          <a:srcRect/>
          <a:stretch/>
        </p:blipFill>
        <p:spPr>
          <a:xfrm>
            <a:off x="6739468" y="5954386"/>
            <a:ext cx="1041898" cy="362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g30ac063bcad_1_216"/>
          <p:cNvSpPr txBox="1">
            <a:spLocks noGrp="1"/>
          </p:cNvSpPr>
          <p:nvPr>
            <p:ph type="title"/>
          </p:nvPr>
        </p:nvSpPr>
        <p:spPr>
          <a:xfrm>
            <a:off x="4005375" y="77850"/>
            <a:ext cx="54513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Priporočeni formati</a:t>
            </a:r>
            <a:endParaRPr/>
          </a:p>
        </p:txBody>
      </p:sp>
      <p:sp>
        <p:nvSpPr>
          <p:cNvPr id="305" name="Google Shape;305;g30ac063bcad_1_216"/>
          <p:cNvSpPr txBox="1"/>
          <p:nvPr/>
        </p:nvSpPr>
        <p:spPr>
          <a:xfrm>
            <a:off x="10746150" y="6231900"/>
            <a:ext cx="1048500" cy="4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4"/>
              </a:rPr>
              <a:t>VIR</a:t>
            </a:r>
            <a:endParaRPr sz="2800">
              <a:latin typeface="Calibri"/>
              <a:ea typeface="Calibri"/>
              <a:cs typeface="Calibri"/>
              <a:sym typeface="Calibri"/>
            </a:endParaRPr>
          </a:p>
        </p:txBody>
      </p:sp>
      <p:sp>
        <p:nvSpPr>
          <p:cNvPr id="306" name="Google Shape;306;g30ac063bcad_1_216"/>
          <p:cNvSpPr txBox="1"/>
          <p:nvPr/>
        </p:nvSpPr>
        <p:spPr>
          <a:xfrm>
            <a:off x="6457700" y="1009200"/>
            <a:ext cx="5246100" cy="53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5"/>
              </a:rPr>
              <a:t>Audio Works</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6"/>
              </a:rPr>
              <a:t>Audio - On Tangible Media (digital or analog)</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7"/>
              </a:rPr>
              <a:t>Audio - Media-independent (digital)</a:t>
            </a:r>
            <a:endParaRPr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8"/>
              </a:rPr>
              <a:t>Musical Scores</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9"/>
              </a:rPr>
              <a:t>Musical Scores - Print</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0"/>
              </a:rPr>
              <a:t>Musical Scores - Digital</a:t>
            </a:r>
            <a:endParaRPr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1"/>
              </a:rPr>
              <a:t>Datasets</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2"/>
              </a:rPr>
              <a:t>Datasets</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3"/>
              </a:rPr>
              <a:t>Databases</a:t>
            </a:r>
            <a:endParaRPr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4"/>
              </a:rPr>
              <a:t>GIS, Geospatial and Non-GIS Cartographic</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5"/>
              </a:rPr>
              <a:t>Geographic Information System (GIS) - Vector Images</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6"/>
              </a:rPr>
              <a:t>GIS Raster and Georeferenced Images</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7"/>
              </a:rPr>
              <a:t>GIS Vector and Raster Combined</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8"/>
              </a:rPr>
              <a:t>Non-GIS Cartographic</a:t>
            </a:r>
            <a:endParaRPr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19"/>
              </a:rPr>
              <a:t>Design and 3D</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20"/>
              </a:rPr>
              <a:t>2D and 3D Computer Aided Design</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21"/>
              </a:rPr>
              <a:t>Design (schematics, architectural drawings) - Print</a:t>
            </a:r>
            <a:endParaRPr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22"/>
              </a:rPr>
              <a:t>Scanned 3D Objects (output from photogrammetry scanning)</a:t>
            </a:r>
            <a:endParaRPr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23"/>
              </a:rPr>
              <a:t>Software and Video Games</a:t>
            </a:r>
            <a:endParaRPr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24"/>
              </a:rPr>
              <a:t>Web Archives</a:t>
            </a:r>
            <a:endParaRPr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u="sng">
                <a:solidFill>
                  <a:schemeClr val="hlink"/>
                </a:solidFill>
                <a:latin typeface="Calibri"/>
                <a:ea typeface="Calibri"/>
                <a:cs typeface="Calibri"/>
                <a:sym typeface="Calibri"/>
                <a:hlinkClick r:id="rId25"/>
              </a:rPr>
              <a:t>Email</a:t>
            </a:r>
            <a:endParaRPr u="sng">
              <a:solidFill>
                <a:schemeClr val="hlink"/>
              </a:solidFill>
              <a:latin typeface="Calibri"/>
              <a:ea typeface="Calibri"/>
              <a:cs typeface="Calibri"/>
              <a:sym typeface="Calibri"/>
            </a:endParaRPr>
          </a:p>
        </p:txBody>
      </p:sp>
      <p:sp>
        <p:nvSpPr>
          <p:cNvPr id="307" name="Google Shape;307;g30ac063bcad_1_216"/>
          <p:cNvSpPr txBox="1"/>
          <p:nvPr/>
        </p:nvSpPr>
        <p:spPr>
          <a:xfrm>
            <a:off x="587350" y="1146900"/>
            <a:ext cx="5246100" cy="508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26"/>
              </a:rPr>
              <a:t>Textual Works</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27"/>
              </a:rPr>
              <a:t>Textual Works - Print (books, etc.)</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28"/>
              </a:rPr>
              <a:t>Textual Works - Digital</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29"/>
              </a:rPr>
              <a:t>Textual Works - Electronic Serials</a:t>
            </a:r>
            <a:endParaRPr sz="1600"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0"/>
              </a:rPr>
              <a:t>Still Image Works</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1"/>
              </a:rPr>
              <a:t>Photographs - Print</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2"/>
              </a:rPr>
              <a:t>Photographs - Digital</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3"/>
              </a:rPr>
              <a:t>Other Graphic Images - Print</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4"/>
              </a:rPr>
              <a:t>Other Graphic Images - Digital (posters, architectural drawings, postcards, fine prints)</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5"/>
              </a:rPr>
              <a:t>Microforms</a:t>
            </a:r>
            <a:endParaRPr sz="1600"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6"/>
              </a:rPr>
              <a:t>Moving Image Works</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7"/>
              </a:rPr>
              <a:t>Motion Pictures - Digital and Physical Media</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38"/>
              </a:rPr>
              <a:t>Video - File-Based and Physical Media</a:t>
            </a:r>
            <a:endParaRPr sz="1600" u="sng">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5"/>
              </a:rPr>
              <a:t>Audio Works</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6"/>
              </a:rPr>
              <a:t>Audio - On Tangible Media (digital or analog)</a:t>
            </a:r>
            <a:endParaRPr sz="1600" u="sng">
              <a:solidFill>
                <a:schemeClr val="hlink"/>
              </a:solidFill>
              <a:latin typeface="Calibri"/>
              <a:ea typeface="Calibri"/>
              <a:cs typeface="Calibri"/>
              <a:sym typeface="Calibri"/>
            </a:endParaRPr>
          </a:p>
          <a:p>
            <a:pPr marL="457200" lvl="0" indent="0" algn="l" rtl="0">
              <a:lnSpc>
                <a:spcPct val="115000"/>
              </a:lnSpc>
              <a:spcBef>
                <a:spcPts val="0"/>
              </a:spcBef>
              <a:spcAft>
                <a:spcPts val="0"/>
              </a:spcAft>
              <a:buNone/>
            </a:pPr>
            <a:r>
              <a:rPr lang="sl-SI" sz="1600" u="sng">
                <a:solidFill>
                  <a:schemeClr val="hlink"/>
                </a:solidFill>
                <a:latin typeface="Calibri"/>
                <a:ea typeface="Calibri"/>
                <a:cs typeface="Calibri"/>
                <a:sym typeface="Calibri"/>
                <a:hlinkClick r:id="rId7"/>
              </a:rPr>
              <a:t>Audio - Media-independent (digital)</a:t>
            </a:r>
            <a:endParaRPr sz="1600" u="sng">
              <a:solidFill>
                <a:schemeClr val="hlink"/>
              </a:solidFill>
              <a:latin typeface="Calibri"/>
              <a:ea typeface="Calibri"/>
              <a:cs typeface="Calibri"/>
              <a:sym typeface="Calibri"/>
            </a:endParaRPr>
          </a:p>
        </p:txBody>
      </p:sp>
      <p:pic>
        <p:nvPicPr>
          <p:cNvPr id="308" name="Google Shape;308;g30ac063bcad_1_216"/>
          <p:cNvPicPr preferRelativeResize="0"/>
          <p:nvPr/>
        </p:nvPicPr>
        <p:blipFill>
          <a:blip r:embed="rId39">
            <a:alphaModFix/>
          </a:blip>
          <a:stretch>
            <a:fillRect/>
          </a:stretch>
        </p:blipFill>
        <p:spPr>
          <a:xfrm>
            <a:off x="386850" y="6231900"/>
            <a:ext cx="9000300" cy="473700"/>
          </a:xfrm>
          <a:prstGeom prst="rect">
            <a:avLst/>
          </a:prstGeom>
          <a:noFill/>
          <a:ln>
            <a:noFill/>
          </a:ln>
        </p:spPr>
      </p:pic>
      <p:sp>
        <p:nvSpPr>
          <p:cNvPr id="309" name="Google Shape;309;g30ac063bcad_1_216"/>
          <p:cNvSpPr txBox="1"/>
          <p:nvPr/>
        </p:nvSpPr>
        <p:spPr>
          <a:xfrm>
            <a:off x="9940200" y="1988050"/>
            <a:ext cx="1831800" cy="9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a:latin typeface="Calibri"/>
                <a:ea typeface="Calibri"/>
                <a:cs typeface="Calibri"/>
                <a:sym typeface="Calibri"/>
              </a:rPr>
              <a:t>Minimalni metapodatki</a:t>
            </a:r>
            <a:endParaRPr sz="2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g30ac063bcad_1_180"/>
          <p:cNvSpPr txBox="1">
            <a:spLocks noGrp="1"/>
          </p:cNvSpPr>
          <p:nvPr>
            <p:ph type="title"/>
          </p:nvPr>
        </p:nvSpPr>
        <p:spPr>
          <a:xfrm>
            <a:off x="838203" y="1425997"/>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Še v fazi načrtovanja</a:t>
            </a:r>
            <a:endParaRPr/>
          </a:p>
        </p:txBody>
      </p:sp>
      <p:sp>
        <p:nvSpPr>
          <p:cNvPr id="315" name="Google Shape;315;g30ac063bcad_1_180"/>
          <p:cNvSpPr txBox="1">
            <a:spLocks noGrp="1"/>
          </p:cNvSpPr>
          <p:nvPr>
            <p:ph type="body" idx="1"/>
          </p:nvPr>
        </p:nvSpPr>
        <p:spPr>
          <a:xfrm>
            <a:off x="838203" y="2474679"/>
            <a:ext cx="10515600" cy="274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1600"/>
              <a:buNone/>
            </a:pPr>
            <a:r>
              <a:rPr lang="sl-SI" sz="2400"/>
              <a:t>Razmišljam o tem, kje bom hranil vse nastale (digitalne) objekte </a:t>
            </a:r>
            <a:endParaRPr sz="2400"/>
          </a:p>
          <a:p>
            <a:pPr marL="0" lvl="0" indent="0" algn="l" rtl="0">
              <a:lnSpc>
                <a:spcPct val="90000"/>
              </a:lnSpc>
              <a:spcBef>
                <a:spcPts val="1000"/>
              </a:spcBef>
              <a:spcAft>
                <a:spcPts val="0"/>
              </a:spcAft>
              <a:buClr>
                <a:srgbClr val="000000"/>
              </a:buClr>
              <a:buSzPts val="1600"/>
              <a:buNone/>
            </a:pPr>
            <a:r>
              <a:rPr lang="sl-SI" sz="2400" b="1">
                <a:solidFill>
                  <a:srgbClr val="FF0000"/>
                </a:solidFill>
              </a:rPr>
              <a:t>PRED</a:t>
            </a:r>
            <a:endParaRPr sz="2400" b="1">
              <a:solidFill>
                <a:srgbClr val="FF0000"/>
              </a:solidFill>
            </a:endParaRPr>
          </a:p>
          <a:p>
            <a:pPr marL="0" lvl="0" indent="0" algn="l" rtl="0">
              <a:lnSpc>
                <a:spcPct val="90000"/>
              </a:lnSpc>
              <a:spcBef>
                <a:spcPts val="1000"/>
              </a:spcBef>
              <a:spcAft>
                <a:spcPts val="0"/>
              </a:spcAft>
              <a:buClr>
                <a:srgbClr val="000000"/>
              </a:buClr>
              <a:buSzPts val="1600"/>
              <a:buNone/>
            </a:pPr>
            <a:r>
              <a:rPr lang="sl-SI" sz="2400" b="1">
                <a:solidFill>
                  <a:srgbClr val="FF0000"/>
                </a:solidFill>
              </a:rPr>
              <a:t>MED</a:t>
            </a:r>
            <a:endParaRPr sz="2400" b="1">
              <a:solidFill>
                <a:srgbClr val="FF0000"/>
              </a:solidFill>
            </a:endParaRPr>
          </a:p>
          <a:p>
            <a:pPr marL="0" lvl="0" indent="0" algn="l" rtl="0">
              <a:lnSpc>
                <a:spcPct val="90000"/>
              </a:lnSpc>
              <a:spcBef>
                <a:spcPts val="1000"/>
              </a:spcBef>
              <a:spcAft>
                <a:spcPts val="0"/>
              </a:spcAft>
              <a:buClr>
                <a:srgbClr val="000000"/>
              </a:buClr>
              <a:buSzPts val="1600"/>
              <a:buNone/>
            </a:pPr>
            <a:r>
              <a:rPr lang="sl-SI" sz="2400" b="1">
                <a:solidFill>
                  <a:srgbClr val="FF0000"/>
                </a:solidFill>
              </a:rPr>
              <a:t>PO</a:t>
            </a:r>
            <a:r>
              <a:rPr lang="sl-SI" sz="2400" b="1">
                <a:solidFill>
                  <a:schemeClr val="dk1"/>
                </a:solidFill>
              </a:rPr>
              <a:t> </a:t>
            </a:r>
            <a:r>
              <a:rPr lang="sl-SI" sz="2400">
                <a:solidFill>
                  <a:schemeClr val="dk1"/>
                </a:solidFill>
              </a:rPr>
              <a:t>raziskovanju,</a:t>
            </a:r>
            <a:endParaRPr sz="2400">
              <a:solidFill>
                <a:schemeClr val="dk1"/>
              </a:solidFill>
            </a:endParaRPr>
          </a:p>
          <a:p>
            <a:pPr marL="0" lvl="0" indent="0" algn="l" rtl="0">
              <a:lnSpc>
                <a:spcPct val="90000"/>
              </a:lnSpc>
              <a:spcBef>
                <a:spcPts val="1000"/>
              </a:spcBef>
              <a:spcAft>
                <a:spcPts val="0"/>
              </a:spcAft>
              <a:buClr>
                <a:srgbClr val="000000"/>
              </a:buClr>
              <a:buSzPts val="1600"/>
              <a:buNone/>
            </a:pPr>
            <a:r>
              <a:rPr lang="sl-SI" sz="2400"/>
              <a:t>in kako bom zagotovil</a:t>
            </a:r>
            <a:endParaRPr sz="2400"/>
          </a:p>
          <a:p>
            <a:pPr marL="0" lvl="0" indent="0" algn="l" rtl="0">
              <a:lnSpc>
                <a:spcPct val="90000"/>
              </a:lnSpc>
              <a:spcBef>
                <a:spcPts val="1000"/>
              </a:spcBef>
              <a:spcAft>
                <a:spcPts val="0"/>
              </a:spcAft>
              <a:buClr>
                <a:srgbClr val="000000"/>
              </a:buClr>
              <a:buSzPts val="1600"/>
              <a:buNone/>
            </a:pPr>
            <a:r>
              <a:rPr lang="sl-SI" sz="2400" b="1">
                <a:solidFill>
                  <a:srgbClr val="FF0000"/>
                </a:solidFill>
              </a:rPr>
              <a:t>DOLGOTRAJNO HRAMBO</a:t>
            </a:r>
            <a:endParaRPr sz="2400" b="1">
              <a:solidFill>
                <a:srgbClr val="FF0000"/>
              </a:solidFill>
            </a:endParaRPr>
          </a:p>
          <a:p>
            <a:pPr marL="0" lvl="0" indent="0" algn="l" rtl="0">
              <a:lnSpc>
                <a:spcPct val="90000"/>
              </a:lnSpc>
              <a:spcBef>
                <a:spcPts val="1000"/>
              </a:spcBef>
              <a:spcAft>
                <a:spcPts val="0"/>
              </a:spcAft>
              <a:buClr>
                <a:srgbClr val="000000"/>
              </a:buClr>
              <a:buSzPts val="1600"/>
              <a:buNone/>
            </a:pPr>
            <a:r>
              <a:rPr lang="sl-SI" sz="2400" b="1">
                <a:solidFill>
                  <a:srgbClr val="FF0000"/>
                </a:solidFill>
              </a:rPr>
              <a:t>ODPRTI DOSTOP</a:t>
            </a:r>
            <a:r>
              <a:rPr lang="sl-SI" sz="2400">
                <a:solidFill>
                  <a:schemeClr val="dk1"/>
                </a:solidFill>
              </a:rPr>
              <a:t>.</a:t>
            </a:r>
            <a:endParaRPr sz="2400">
              <a:solidFill>
                <a:schemeClr val="dk1"/>
              </a:solidFill>
            </a:endParaRPr>
          </a:p>
          <a:p>
            <a:pPr marL="0" lvl="0" indent="0" algn="l" rtl="0">
              <a:lnSpc>
                <a:spcPct val="90000"/>
              </a:lnSpc>
              <a:spcBef>
                <a:spcPts val="1000"/>
              </a:spcBef>
              <a:spcAft>
                <a:spcPts val="0"/>
              </a:spcAft>
              <a:buClr>
                <a:srgbClr val="000000"/>
              </a:buClr>
              <a:buSzPts val="1600"/>
              <a:buNone/>
            </a:pPr>
            <a:r>
              <a:rPr lang="sl-SI" sz="2400">
                <a:solidFill>
                  <a:schemeClr val="dk1"/>
                </a:solidFill>
              </a:rPr>
              <a:t>-&gt;Gradivo uredim že tekom raziskovanja in pripravim zadnje verzije podatkovnih datoteke pred začetkom analize.</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g30ac063bcad_1_275"/>
          <p:cNvSpPr txBox="1">
            <a:spLocks noGrp="1"/>
          </p:cNvSpPr>
          <p:nvPr>
            <p:ph type="title"/>
          </p:nvPr>
        </p:nvSpPr>
        <p:spPr>
          <a:xfrm>
            <a:off x="838203" y="1704422"/>
            <a:ext cx="10515600" cy="817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rPr>
              <a:t>Preučevana populacija in občutljivost gradiva</a:t>
            </a:r>
            <a:endParaRPr/>
          </a:p>
        </p:txBody>
      </p:sp>
      <p:sp>
        <p:nvSpPr>
          <p:cNvPr id="321" name="Google Shape;321;g30ac063bcad_1_275"/>
          <p:cNvSpPr txBox="1"/>
          <p:nvPr/>
        </p:nvSpPr>
        <p:spPr>
          <a:xfrm>
            <a:off x="737575" y="3165150"/>
            <a:ext cx="8059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u="sng">
                <a:solidFill>
                  <a:schemeClr val="hlink"/>
                </a:solidFill>
                <a:latin typeface="Calibri"/>
                <a:ea typeface="Calibri"/>
                <a:cs typeface="Calibri"/>
                <a:sym typeface="Calibri"/>
                <a:hlinkClick r:id="rId4"/>
              </a:rPr>
              <a:t>How to complete your ethics self-assessment, EU Grants, 2021</a:t>
            </a:r>
            <a:endParaRPr sz="2400">
              <a:latin typeface="Calibri"/>
              <a:ea typeface="Calibri"/>
              <a:cs typeface="Calibri"/>
              <a:sym typeface="Calibri"/>
            </a:endParaRPr>
          </a:p>
        </p:txBody>
      </p:sp>
      <p:sp>
        <p:nvSpPr>
          <p:cNvPr id="322" name="Google Shape;322;g30ac063bcad_1_275"/>
          <p:cNvSpPr txBox="1"/>
          <p:nvPr/>
        </p:nvSpPr>
        <p:spPr>
          <a:xfrm>
            <a:off x="928075" y="3893025"/>
            <a:ext cx="10031100" cy="18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sl-SI" sz="2400">
                <a:latin typeface="Calibri"/>
                <a:ea typeface="Calibri"/>
                <a:cs typeface="Calibri"/>
                <a:sym typeface="Calibri"/>
              </a:rPr>
              <a:t>Te smernice so oblikovane tako, da pomagajo prijaviteljem in upravičencem projektov EU, da bo njihov predlog etično skladen. Pripravljene so bile predvsem za 3 programe EU: Obzorje Evropa (HE), Program Digitalna Evropa (DEP) in Evropski obrambni sklad (EDF).</a:t>
            </a:r>
            <a:endParaRPr sz="2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g30ac063bcad_1_261"/>
          <p:cNvSpPr txBox="1">
            <a:spLocks noGrp="1"/>
          </p:cNvSpPr>
          <p:nvPr>
            <p:ph type="title"/>
          </p:nvPr>
        </p:nvSpPr>
        <p:spPr>
          <a:xfrm>
            <a:off x="779578" y="1206197"/>
            <a:ext cx="10515600" cy="817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rPr>
              <a:t>Preučevana populacija in občutljivost gradiva</a:t>
            </a:r>
            <a:endParaRPr/>
          </a:p>
        </p:txBody>
      </p:sp>
      <p:sp>
        <p:nvSpPr>
          <p:cNvPr id="328" name="Google Shape;328;g30ac063bcad_1_261"/>
          <p:cNvSpPr txBox="1">
            <a:spLocks noGrp="1"/>
          </p:cNvSpPr>
          <p:nvPr>
            <p:ph type="body" idx="1"/>
          </p:nvPr>
        </p:nvSpPr>
        <p:spPr>
          <a:xfrm>
            <a:off x="838203" y="2489354"/>
            <a:ext cx="10515600" cy="2748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sl-SI" sz="2400"/>
              <a:t>Izvorne celice človeških zarodkov in človeški zarodki</a:t>
            </a:r>
            <a:endParaRPr sz="2400"/>
          </a:p>
          <a:p>
            <a:pPr marL="457200" lvl="0" indent="-381000" algn="l" rtl="0">
              <a:lnSpc>
                <a:spcPct val="100000"/>
              </a:lnSpc>
              <a:spcBef>
                <a:spcPts val="0"/>
              </a:spcBef>
              <a:spcAft>
                <a:spcPts val="0"/>
              </a:spcAft>
              <a:buSzPts val="2400"/>
              <a:buChar char="•"/>
            </a:pPr>
            <a:r>
              <a:rPr lang="sl-SI" sz="2400"/>
              <a:t>Ljudje</a:t>
            </a:r>
            <a:endParaRPr sz="2400"/>
          </a:p>
          <a:p>
            <a:pPr marL="457200" lvl="0" indent="-381000" algn="l" rtl="0">
              <a:lnSpc>
                <a:spcPct val="100000"/>
              </a:lnSpc>
              <a:spcBef>
                <a:spcPts val="0"/>
              </a:spcBef>
              <a:spcAft>
                <a:spcPts val="0"/>
              </a:spcAft>
              <a:buSzPts val="2400"/>
              <a:buChar char="•"/>
            </a:pPr>
            <a:r>
              <a:rPr lang="sl-SI" sz="2400"/>
              <a:t>Človeške celice ali tkiva</a:t>
            </a:r>
            <a:endParaRPr sz="2400"/>
          </a:p>
          <a:p>
            <a:pPr marL="457200" lvl="0" indent="-381000" algn="l" rtl="0">
              <a:lnSpc>
                <a:spcPct val="100000"/>
              </a:lnSpc>
              <a:spcBef>
                <a:spcPts val="0"/>
              </a:spcBef>
              <a:spcAft>
                <a:spcPts val="0"/>
              </a:spcAft>
              <a:buSzPts val="2400"/>
              <a:buChar char="•"/>
            </a:pPr>
            <a:r>
              <a:rPr lang="sl-SI" sz="2400"/>
              <a:t>Osebni podatki</a:t>
            </a:r>
            <a:endParaRPr sz="2400"/>
          </a:p>
          <a:p>
            <a:pPr marL="457200" lvl="0" indent="-381000" algn="l" rtl="0">
              <a:lnSpc>
                <a:spcPct val="100000"/>
              </a:lnSpc>
              <a:spcBef>
                <a:spcPts val="0"/>
              </a:spcBef>
              <a:spcAft>
                <a:spcPts val="0"/>
              </a:spcAft>
              <a:buSzPts val="2400"/>
              <a:buChar char="•"/>
            </a:pPr>
            <a:r>
              <a:rPr lang="sl-SI" sz="2400"/>
              <a:t>Živali </a:t>
            </a:r>
            <a:r>
              <a:rPr lang="sl-SI" sz="2200"/>
              <a:t>(</a:t>
            </a:r>
            <a:r>
              <a:rPr lang="sl-SI" sz="2200" u="sng">
                <a:solidFill>
                  <a:schemeClr val="hlink"/>
                </a:solidFill>
                <a:hlinkClick r:id="rId4"/>
              </a:rPr>
              <a:t>Etična komisija za poskuse na živalih</a:t>
            </a:r>
            <a:r>
              <a:rPr lang="sl-SI" sz="2200">
                <a:solidFill>
                  <a:schemeClr val="dk1"/>
                </a:solidFill>
              </a:rPr>
              <a:t>)</a:t>
            </a:r>
            <a:endParaRPr sz="2200"/>
          </a:p>
          <a:p>
            <a:pPr marL="457200" lvl="0" indent="-381000" algn="l" rtl="0">
              <a:lnSpc>
                <a:spcPct val="100000"/>
              </a:lnSpc>
              <a:spcBef>
                <a:spcPts val="0"/>
              </a:spcBef>
              <a:spcAft>
                <a:spcPts val="0"/>
              </a:spcAft>
              <a:buSzPts val="2400"/>
              <a:buChar char="•"/>
            </a:pPr>
            <a:r>
              <a:rPr lang="sl-SI" sz="2400"/>
              <a:t>Države nečlanice EU</a:t>
            </a:r>
            <a:endParaRPr sz="2400"/>
          </a:p>
          <a:p>
            <a:pPr marL="457200" lvl="0" indent="-381000" algn="l" rtl="0">
              <a:lnSpc>
                <a:spcPct val="100000"/>
              </a:lnSpc>
              <a:spcBef>
                <a:spcPts val="0"/>
              </a:spcBef>
              <a:spcAft>
                <a:spcPts val="0"/>
              </a:spcAft>
              <a:buSzPts val="2400"/>
              <a:buChar char="•"/>
            </a:pPr>
            <a:r>
              <a:rPr lang="sl-SI" sz="2400"/>
              <a:t>Okolje, zdravje in varnost</a:t>
            </a:r>
            <a:endParaRPr sz="2400"/>
          </a:p>
          <a:p>
            <a:pPr marL="457200" lvl="0" indent="-381000" algn="l" rtl="0">
              <a:lnSpc>
                <a:spcPct val="100000"/>
              </a:lnSpc>
              <a:spcBef>
                <a:spcPts val="0"/>
              </a:spcBef>
              <a:spcAft>
                <a:spcPts val="0"/>
              </a:spcAft>
              <a:buSzPts val="2400"/>
              <a:buChar char="•"/>
            </a:pPr>
            <a:r>
              <a:rPr lang="sl-SI" sz="2400"/>
              <a:t>Umetna inteligenca</a:t>
            </a:r>
            <a:endParaRPr sz="2400"/>
          </a:p>
        </p:txBody>
      </p:sp>
      <p:sp>
        <p:nvSpPr>
          <p:cNvPr id="329" name="Google Shape;329;g30ac063bcad_1_261"/>
          <p:cNvSpPr txBox="1"/>
          <p:nvPr/>
        </p:nvSpPr>
        <p:spPr>
          <a:xfrm>
            <a:off x="2503000" y="5703000"/>
            <a:ext cx="8059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u="sng">
                <a:solidFill>
                  <a:schemeClr val="hlink"/>
                </a:solidFill>
                <a:latin typeface="Calibri"/>
                <a:ea typeface="Calibri"/>
                <a:cs typeface="Calibri"/>
                <a:sym typeface="Calibri"/>
                <a:hlinkClick r:id="rId5"/>
              </a:rPr>
              <a:t>How to complete your ethics self-assessment, EU Grants, 2021</a:t>
            </a:r>
            <a:endParaRPr sz="2400">
              <a:latin typeface="Calibri"/>
              <a:ea typeface="Calibri"/>
              <a:cs typeface="Calibri"/>
              <a:sym typeface="Calibri"/>
            </a:endParaRPr>
          </a:p>
        </p:txBody>
      </p:sp>
      <p:pic>
        <p:nvPicPr>
          <p:cNvPr id="330" name="Google Shape;330;g30ac063bcad_1_261"/>
          <p:cNvPicPr preferRelativeResize="0"/>
          <p:nvPr/>
        </p:nvPicPr>
        <p:blipFill>
          <a:blip r:embed="rId6">
            <a:alphaModFix/>
          </a:blip>
          <a:stretch>
            <a:fillRect/>
          </a:stretch>
        </p:blipFill>
        <p:spPr>
          <a:xfrm>
            <a:off x="10808875" y="5137825"/>
            <a:ext cx="817500" cy="81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4"/>
        <p:cNvGrpSpPr/>
        <p:nvPr/>
      </p:nvGrpSpPr>
      <p:grpSpPr>
        <a:xfrm>
          <a:off x="0" y="0"/>
          <a:ext cx="0" cy="0"/>
          <a:chOff x="0" y="0"/>
          <a:chExt cx="0" cy="0"/>
        </a:xfrm>
      </p:grpSpPr>
      <p:sp>
        <p:nvSpPr>
          <p:cNvPr id="335" name="Google Shape;335;g30af1574819_5_7"/>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latin typeface="Calibri"/>
                <a:ea typeface="Calibri"/>
                <a:cs typeface="Calibri"/>
                <a:sym typeface="Calibri"/>
              </a:rPr>
              <a:t>Osebni podatki</a:t>
            </a:r>
            <a:endParaRPr/>
          </a:p>
        </p:txBody>
      </p:sp>
      <p:sp>
        <p:nvSpPr>
          <p:cNvPr id="336" name="Google Shape;336;g30af1574819_5_7"/>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37" name="Google Shape;337;g30af1574819_5_7"/>
          <p:cNvSpPr txBox="1"/>
          <p:nvPr/>
        </p:nvSpPr>
        <p:spPr>
          <a:xfrm>
            <a:off x="742956" y="1719383"/>
            <a:ext cx="10771767" cy="44674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sl-SI" sz="2500" i="0" u="sng" strike="noStrike" cap="none">
                <a:solidFill>
                  <a:schemeClr val="hlink"/>
                </a:solidFill>
                <a:latin typeface="Calibri"/>
                <a:ea typeface="Calibri"/>
                <a:cs typeface="Calibri"/>
                <a:sym typeface="Calibri"/>
                <a:hlinkClick r:id="rId4"/>
              </a:rPr>
              <a:t>Uredba (EU) 2016/679 Evropskega parlamenta in Sveta o varstvu posameznikov pri obdelavi osebnih podatkov in o prostem pretoku takih podatkov</a:t>
            </a:r>
            <a:endParaRPr sz="2500" i="0" u="none" strike="noStrike" cap="none">
              <a:solidFill>
                <a:srgbClr val="000000"/>
              </a:solidFill>
              <a:latin typeface="Calibri"/>
              <a:ea typeface="Calibri"/>
              <a:cs typeface="Calibri"/>
              <a:sym typeface="Calibri"/>
            </a:endParaRPr>
          </a:p>
          <a:p>
            <a:pPr marL="0" marR="0" lvl="0" indent="0" algn="ctr" rtl="0">
              <a:lnSpc>
                <a:spcPct val="90000"/>
              </a:lnSpc>
              <a:spcBef>
                <a:spcPts val="1600"/>
              </a:spcBef>
              <a:spcAft>
                <a:spcPts val="0"/>
              </a:spcAft>
              <a:buClr>
                <a:srgbClr val="000000"/>
              </a:buClr>
              <a:buSzPts val="2000"/>
              <a:buFont typeface="Arial"/>
              <a:buNone/>
            </a:pPr>
            <a:r>
              <a:rPr lang="sl-SI" sz="2100" b="1" i="0" u="none" strike="noStrike" cap="none">
                <a:solidFill>
                  <a:srgbClr val="000000"/>
                </a:solidFill>
                <a:latin typeface="Calibri"/>
                <a:ea typeface="Calibri"/>
                <a:cs typeface="Calibri"/>
                <a:sym typeface="Calibri"/>
              </a:rPr>
              <a:t>4. člen</a:t>
            </a:r>
            <a:endParaRPr sz="1500">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000"/>
              <a:buFont typeface="Arial"/>
              <a:buNone/>
            </a:pPr>
            <a:r>
              <a:rPr lang="sl-SI" sz="2100" b="1" i="0" u="none" strike="noStrike" cap="none">
                <a:solidFill>
                  <a:srgbClr val="000000"/>
                </a:solidFill>
                <a:latin typeface="Calibri"/>
                <a:ea typeface="Calibri"/>
                <a:cs typeface="Calibri"/>
                <a:sym typeface="Calibri"/>
              </a:rPr>
              <a:t>(Opredelitev pojmov)</a:t>
            </a:r>
            <a:endParaRPr sz="1500">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000"/>
              <a:buFont typeface="Arial"/>
              <a:buNone/>
            </a:pPr>
            <a:endParaRPr sz="2100" b="1" i="0" u="none" strike="noStrike" cap="none">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2000"/>
              <a:buFont typeface="Arial"/>
              <a:buNone/>
            </a:pPr>
            <a:r>
              <a:rPr lang="sl-SI" sz="2100" i="0" u="none" strike="noStrike" cap="none">
                <a:solidFill>
                  <a:srgbClr val="000000"/>
                </a:solidFill>
                <a:latin typeface="Calibri"/>
                <a:ea typeface="Calibri"/>
                <a:cs typeface="Calibri"/>
                <a:sym typeface="Calibri"/>
              </a:rPr>
              <a:t>(1) „</a:t>
            </a:r>
            <a:r>
              <a:rPr lang="sl-SI" sz="2100" b="1" i="0" u="none" strike="noStrike" cap="none">
                <a:solidFill>
                  <a:srgbClr val="000000"/>
                </a:solidFill>
                <a:latin typeface="Calibri"/>
                <a:ea typeface="Calibri"/>
                <a:cs typeface="Calibri"/>
                <a:sym typeface="Calibri"/>
              </a:rPr>
              <a:t>osebni podatki</a:t>
            </a:r>
            <a:r>
              <a:rPr lang="sl-SI" sz="2100" i="0" u="none" strike="noStrike" cap="none">
                <a:solidFill>
                  <a:srgbClr val="000000"/>
                </a:solidFill>
                <a:latin typeface="Calibri"/>
                <a:ea typeface="Calibri"/>
                <a:cs typeface="Calibri"/>
                <a:sym typeface="Calibri"/>
              </a:rPr>
              <a:t>“ pomeni katero koli informacijo v zvezi z določenim ali določljivim posameznikom (v nadaljnjem besedilu: posameznik, na katerega se nanašajo osebni podatki); določljiv posameznik je tisti, ki ga je mogoče neposredno ali posredno določiti, zlasti z navedbo identifikatorja, kot je ime, identifikacijska številka, podatki o lokaciji, spletni identifikator, ali z navedbo enega ali več dejavnikov, ki so značilni za fizično, fiziološko, genetsko, duševno, gospodarsko, kulturno ali družbeno identiteto tega posameznika;</a:t>
            </a:r>
            <a:endParaRPr sz="1500">
              <a:latin typeface="Calibri"/>
              <a:ea typeface="Calibri"/>
              <a:cs typeface="Calibri"/>
              <a:sym typeface="Calibri"/>
            </a:endParaRPr>
          </a:p>
        </p:txBody>
      </p:sp>
      <p:sp>
        <p:nvSpPr>
          <p:cNvPr id="338" name="Google Shape;338;g30af1574819_5_7"/>
          <p:cNvSpPr txBox="1"/>
          <p:nvPr/>
        </p:nvSpPr>
        <p:spPr>
          <a:xfrm>
            <a:off x="7522300" y="273550"/>
            <a:ext cx="2007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a:solidFill>
                  <a:srgbClr val="0000FF"/>
                </a:solidFill>
                <a:latin typeface="Calibri"/>
                <a:ea typeface="Calibri"/>
                <a:cs typeface="Calibri"/>
                <a:sym typeface="Calibri"/>
              </a:rPr>
              <a:t>PONOVIMO</a:t>
            </a:r>
            <a:endParaRPr sz="2800">
              <a:solidFill>
                <a:srgbClr val="0000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g30af1574819_5_0"/>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latin typeface="Calibri"/>
                <a:ea typeface="Calibri"/>
                <a:cs typeface="Calibri"/>
                <a:sym typeface="Calibri"/>
              </a:rPr>
              <a:t>Osebni podatki</a:t>
            </a:r>
            <a:endParaRPr/>
          </a:p>
        </p:txBody>
      </p:sp>
      <p:sp>
        <p:nvSpPr>
          <p:cNvPr id="344" name="Google Shape;344;g30af1574819_5_0"/>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45" name="Google Shape;345;g30af1574819_5_0"/>
          <p:cNvSpPr txBox="1"/>
          <p:nvPr/>
        </p:nvSpPr>
        <p:spPr>
          <a:xfrm>
            <a:off x="559250" y="1681675"/>
            <a:ext cx="11073600" cy="467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sl-SI" sz="2400" b="0" i="0" u="sng" strike="noStrike" cap="none">
                <a:solidFill>
                  <a:schemeClr val="hlink"/>
                </a:solidFill>
                <a:latin typeface="Calibri"/>
                <a:ea typeface="Calibri"/>
                <a:cs typeface="Calibri"/>
                <a:sym typeface="Calibri"/>
                <a:hlinkClick r:id="rId4"/>
              </a:rPr>
              <a:t>Zakon o znanstvenoraziskovalni in inovacijski dejavnosti</a:t>
            </a:r>
            <a:r>
              <a:rPr lang="sl-SI" sz="2400" b="0" i="0" u="none" strike="noStrike" cap="none">
                <a:solidFill>
                  <a:srgbClr val="000000"/>
                </a:solidFill>
                <a:latin typeface="Calibri"/>
                <a:ea typeface="Calibri"/>
                <a:cs typeface="Calibri"/>
                <a:sym typeface="Calibri"/>
              </a:rPr>
              <a:t> (ZZrID, 40., 41. in 42. člen)</a:t>
            </a:r>
            <a:endParaRPr/>
          </a:p>
          <a:p>
            <a:pPr marL="0" marR="0" lvl="0" indent="0" algn="ctr" rtl="0">
              <a:lnSpc>
                <a:spcPct val="90000"/>
              </a:lnSpc>
              <a:spcBef>
                <a:spcPts val="1600"/>
              </a:spcBef>
              <a:spcAft>
                <a:spcPts val="0"/>
              </a:spcAft>
              <a:buClr>
                <a:srgbClr val="000000"/>
              </a:buClr>
              <a:buSzPts val="2000"/>
              <a:buFont typeface="Arial"/>
              <a:buNone/>
            </a:pPr>
            <a:r>
              <a:rPr lang="sl-SI" sz="2000" b="1" i="0" u="none" strike="noStrike" cap="none">
                <a:solidFill>
                  <a:srgbClr val="000000"/>
                </a:solidFill>
                <a:latin typeface="Calibri"/>
                <a:ea typeface="Calibri"/>
                <a:cs typeface="Calibri"/>
                <a:sym typeface="Calibri"/>
              </a:rPr>
              <a:t>41. člen</a:t>
            </a:r>
            <a:endParaRPr/>
          </a:p>
          <a:p>
            <a:pPr marL="0" marR="0" lvl="0" indent="0" algn="ctr" rtl="0">
              <a:lnSpc>
                <a:spcPct val="90000"/>
              </a:lnSpc>
              <a:spcBef>
                <a:spcPts val="1000"/>
              </a:spcBef>
              <a:spcAft>
                <a:spcPts val="0"/>
              </a:spcAft>
              <a:buClr>
                <a:srgbClr val="000000"/>
              </a:buClr>
              <a:buSzPts val="2000"/>
              <a:buFont typeface="Arial"/>
              <a:buNone/>
            </a:pPr>
            <a:r>
              <a:rPr lang="sl-SI" sz="2000" b="1" i="0" u="none" strike="noStrike" cap="none">
                <a:solidFill>
                  <a:srgbClr val="000000"/>
                </a:solidFill>
                <a:latin typeface="Calibri"/>
                <a:ea typeface="Calibri"/>
                <a:cs typeface="Calibri"/>
                <a:sym typeface="Calibri"/>
              </a:rPr>
              <a:t>(odprti dostop do znanstvenih objav in raziskovalnih podatkov)</a:t>
            </a:r>
            <a:endParaRPr/>
          </a:p>
          <a:p>
            <a:pPr marL="228600" marR="0" lvl="0" indent="-101600" algn="l" rtl="0">
              <a:lnSpc>
                <a:spcPct val="90000"/>
              </a:lnSpc>
              <a:spcBef>
                <a:spcPts val="100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(3) </a:t>
            </a:r>
            <a:r>
              <a:rPr lang="sl-SI" sz="2000" b="1" i="0" u="none" strike="noStrike" cap="none">
                <a:solidFill>
                  <a:srgbClr val="000000"/>
                </a:solidFill>
                <a:latin typeface="Calibri"/>
                <a:ea typeface="Calibri"/>
                <a:cs typeface="Calibri"/>
                <a:sym typeface="Calibri"/>
              </a:rPr>
              <a:t>Osebni podatki </a:t>
            </a:r>
            <a:r>
              <a:rPr lang="sl-SI" sz="2000" b="0" i="0" u="none" strike="noStrike" cap="none">
                <a:solidFill>
                  <a:srgbClr val="000000"/>
                </a:solidFill>
                <a:latin typeface="Calibri"/>
                <a:ea typeface="Calibri"/>
                <a:cs typeface="Calibri"/>
                <a:sym typeface="Calibri"/>
              </a:rPr>
              <a:t>iz vsebine raziskav, sofinanciranih z javnimi viri, se lahko naknadno obdelujejo za raziskovalne namene, primerljive začetnim raziskovalnim namenom, ali druge raziskovalne namene </a:t>
            </a:r>
            <a:r>
              <a:rPr lang="sl-SI" sz="2000" b="1" i="0" u="none" strike="noStrike" cap="none">
                <a:solidFill>
                  <a:srgbClr val="000000"/>
                </a:solidFill>
                <a:latin typeface="Calibri"/>
                <a:ea typeface="Calibri"/>
                <a:cs typeface="Calibri"/>
                <a:sym typeface="Calibri"/>
              </a:rPr>
              <a:t>v skladu z veljavnimi predpisi, ki urejajo varstvo osebnih podatkov</a:t>
            </a:r>
            <a:r>
              <a:rPr lang="sl-SI" sz="2000" b="0" i="0" u="none" strike="noStrike" cap="none">
                <a:solidFill>
                  <a:srgbClr val="000000"/>
                </a:solidFill>
                <a:latin typeface="Calibri"/>
                <a:ea typeface="Calibri"/>
                <a:cs typeface="Calibri"/>
                <a:sym typeface="Calibri"/>
              </a:rPr>
              <a:t>. Če so bili osebni podatki v raziskavi obdelani na podlagi </a:t>
            </a:r>
            <a:r>
              <a:rPr lang="sl-SI" sz="2000" b="0" i="0" u="sng" strike="noStrike" cap="none">
                <a:solidFill>
                  <a:srgbClr val="000000"/>
                </a:solidFill>
                <a:latin typeface="Calibri"/>
                <a:ea typeface="Calibri"/>
                <a:cs typeface="Calibri"/>
                <a:sym typeface="Calibri"/>
              </a:rPr>
              <a:t>privolitve posameznika, na katerega se nanašajo, se lahko nadalje obdelujejo le, če privolitev vsebuje tudi naknadno obdelavo </a:t>
            </a:r>
            <a:r>
              <a:rPr lang="sl-SI" sz="2000" b="0" i="0" u="none" strike="noStrike" cap="none">
                <a:solidFill>
                  <a:srgbClr val="000000"/>
                </a:solidFill>
                <a:latin typeface="Calibri"/>
                <a:ea typeface="Calibri"/>
                <a:cs typeface="Calibri"/>
                <a:sym typeface="Calibri"/>
              </a:rPr>
              <a:t>ali pa to dovoljuje nova privolitev. Pridobljene privolitve mora izvajalec znanstvenoraziskovalne dejavnosti hraniti deset let in so zaradi preverjanja zakonitosti obdelave osebnih podatkov na voljo posamezniku, na katerega se nanašajo osebni podatki, in izvajalcu znanstvenoraziskovalne dejavnosti. Privolitev ni potrebna, kadar gre za obdelavo osebnih podatkov na podlagi zakona, ki ureja varstvo dokumentarnega in arhivskega gradiva ter arhive.</a:t>
            </a:r>
            <a:endParaRPr/>
          </a:p>
          <a:p>
            <a:pPr marL="228600" marR="0" lvl="0" indent="-101600" algn="l" rtl="0">
              <a:lnSpc>
                <a:spcPct val="90000"/>
              </a:lnSpc>
              <a:spcBef>
                <a:spcPts val="10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346" name="Google Shape;346;g30af1574819_5_0"/>
          <p:cNvSpPr txBox="1"/>
          <p:nvPr/>
        </p:nvSpPr>
        <p:spPr>
          <a:xfrm>
            <a:off x="7522300" y="273550"/>
            <a:ext cx="2007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a:solidFill>
                  <a:srgbClr val="0000FF"/>
                </a:solidFill>
                <a:latin typeface="Calibri"/>
                <a:ea typeface="Calibri"/>
                <a:cs typeface="Calibri"/>
                <a:sym typeface="Calibri"/>
              </a:rPr>
              <a:t>PONOVIMO</a:t>
            </a:r>
            <a:endParaRPr sz="2800">
              <a:solidFill>
                <a:srgbClr val="0000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0"/>
        <p:cNvGrpSpPr/>
        <p:nvPr/>
      </p:nvGrpSpPr>
      <p:grpSpPr>
        <a:xfrm>
          <a:off x="0" y="0"/>
          <a:ext cx="0" cy="0"/>
          <a:chOff x="0" y="0"/>
          <a:chExt cx="0" cy="0"/>
        </a:xfrm>
      </p:grpSpPr>
      <p:sp>
        <p:nvSpPr>
          <p:cNvPr id="351" name="Google Shape;351;g30ac063bcad_1_285"/>
          <p:cNvSpPr txBox="1">
            <a:spLocks noGrp="1"/>
          </p:cNvSpPr>
          <p:nvPr>
            <p:ph type="title"/>
          </p:nvPr>
        </p:nvSpPr>
        <p:spPr>
          <a:xfrm>
            <a:off x="559778" y="400222"/>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Zaščita osebnih podatkov </a:t>
            </a:r>
            <a:r>
              <a:rPr lang="sl-SI" sz="5000" b="1" i="1">
                <a:solidFill>
                  <a:srgbClr val="ED7D31"/>
                </a:solidFill>
              </a:rPr>
              <a:t>(del)</a:t>
            </a:r>
            <a:endParaRPr i="1"/>
          </a:p>
        </p:txBody>
      </p:sp>
      <p:sp>
        <p:nvSpPr>
          <p:cNvPr id="352" name="Google Shape;352;g30ac063bcad_1_285"/>
          <p:cNvSpPr txBox="1"/>
          <p:nvPr/>
        </p:nvSpPr>
        <p:spPr>
          <a:xfrm>
            <a:off x="283400" y="0"/>
            <a:ext cx="8059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u="sng">
                <a:solidFill>
                  <a:schemeClr val="hlink"/>
                </a:solidFill>
                <a:latin typeface="Calibri"/>
                <a:ea typeface="Calibri"/>
                <a:cs typeface="Calibri"/>
                <a:sym typeface="Calibri"/>
                <a:hlinkClick r:id="rId4"/>
              </a:rPr>
              <a:t>How to complete your ethics self-assessment, EU Grants, 2021</a:t>
            </a:r>
            <a:endParaRPr sz="2400">
              <a:latin typeface="Calibri"/>
              <a:ea typeface="Calibri"/>
              <a:cs typeface="Calibri"/>
              <a:sym typeface="Calibri"/>
            </a:endParaRPr>
          </a:p>
        </p:txBody>
      </p:sp>
      <p:graphicFrame>
        <p:nvGraphicFramePr>
          <p:cNvPr id="353" name="Google Shape;353;g30ac063bcad_1_285"/>
          <p:cNvGraphicFramePr/>
          <p:nvPr/>
        </p:nvGraphicFramePr>
        <p:xfrm>
          <a:off x="559775" y="1672000"/>
          <a:ext cx="10961100" cy="4952940"/>
        </p:xfrm>
        <a:graphic>
          <a:graphicData uri="http://schemas.openxmlformats.org/drawingml/2006/table">
            <a:tbl>
              <a:tblPr>
                <a:noFill/>
                <a:tableStyleId>{C1A27DE8-1128-4700-B5D1-B3A8DF80FA83}</a:tableStyleId>
              </a:tblPr>
              <a:tblGrid>
                <a:gridCol w="8811500">
                  <a:extLst>
                    <a:ext uri="{9D8B030D-6E8A-4147-A177-3AD203B41FA5}">
                      <a16:colId xmlns:a16="http://schemas.microsoft.com/office/drawing/2014/main" val="20000"/>
                    </a:ext>
                  </a:extLst>
                </a:gridCol>
                <a:gridCol w="2149600">
                  <a:extLst>
                    <a:ext uri="{9D8B030D-6E8A-4147-A177-3AD203B41FA5}">
                      <a16:colId xmlns:a16="http://schemas.microsoft.com/office/drawing/2014/main" val="20001"/>
                    </a:ext>
                  </a:extLst>
                </a:gridCol>
              </a:tblGrid>
              <a:tr h="725600">
                <a:tc>
                  <a:txBody>
                    <a:bodyPr/>
                    <a:lstStyle/>
                    <a:p>
                      <a:pPr marL="0" lvl="0" indent="0" algn="l" rtl="0">
                        <a:spcBef>
                          <a:spcPts val="0"/>
                        </a:spcBef>
                        <a:spcAft>
                          <a:spcPts val="0"/>
                        </a:spcAft>
                        <a:buNone/>
                      </a:pPr>
                      <a:r>
                        <a:rPr lang="sl-SI" sz="1900">
                          <a:highlight>
                            <a:schemeClr val="lt2"/>
                          </a:highlight>
                          <a:latin typeface="Calibri"/>
                          <a:ea typeface="Calibri"/>
                          <a:cs typeface="Calibri"/>
                          <a:sym typeface="Calibri"/>
                        </a:rPr>
                        <a:t>Informacije, ki jih je potrebno navesti v predlogu projekta</a:t>
                      </a:r>
                      <a:endParaRPr sz="1900">
                        <a:highlight>
                          <a:schemeClr val="lt2"/>
                        </a:highlight>
                        <a:latin typeface="Calibri"/>
                        <a:ea typeface="Calibri"/>
                        <a:cs typeface="Calibri"/>
                        <a:sym typeface="Calibri"/>
                      </a:endParaRPr>
                    </a:p>
                    <a:p>
                      <a:pPr marL="0" lvl="0" indent="0" algn="l" rtl="0">
                        <a:spcBef>
                          <a:spcPts val="0"/>
                        </a:spcBef>
                        <a:spcAft>
                          <a:spcPts val="0"/>
                        </a:spcAft>
                        <a:buNone/>
                      </a:pPr>
                      <a:endParaRPr sz="1700">
                        <a:highlight>
                          <a:schemeClr val="lt2"/>
                        </a:highlight>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sl-SI" sz="1800">
                          <a:highlight>
                            <a:schemeClr val="lt2"/>
                          </a:highlight>
                          <a:latin typeface="Calibri"/>
                          <a:ea typeface="Calibri"/>
                          <a:cs typeface="Calibri"/>
                          <a:sym typeface="Calibri"/>
                        </a:rPr>
                        <a:t>Dokumenti, ki jih predložimo na zahtevo</a:t>
                      </a:r>
                      <a:endParaRPr sz="1800">
                        <a:highlight>
                          <a:schemeClr val="lt2"/>
                        </a:highlight>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631200">
                <a:tc>
                  <a:txBody>
                    <a:bodyPr/>
                    <a:lstStyle/>
                    <a:p>
                      <a:pPr marL="0" lvl="0" indent="0" algn="l" rtl="0">
                        <a:spcBef>
                          <a:spcPts val="0"/>
                        </a:spcBef>
                        <a:spcAft>
                          <a:spcPts val="0"/>
                        </a:spcAft>
                        <a:buNone/>
                      </a:pPr>
                      <a:r>
                        <a:rPr lang="sl-SI" sz="1900">
                          <a:latin typeface="Calibri"/>
                          <a:ea typeface="Calibri"/>
                          <a:cs typeface="Calibri"/>
                          <a:sym typeface="Calibri"/>
                        </a:rPr>
                        <a:t>1) Podrobnosti o </a:t>
                      </a:r>
                      <a:r>
                        <a:rPr lang="sl-SI" sz="1900" b="1">
                          <a:latin typeface="Calibri"/>
                          <a:ea typeface="Calibri"/>
                          <a:cs typeface="Calibri"/>
                          <a:sym typeface="Calibri"/>
                        </a:rPr>
                        <a:t>tehničnih in organizacijskih ukrepih za zaščito pravic</a:t>
                      </a:r>
                      <a:r>
                        <a:rPr lang="sl-SI" sz="1900">
                          <a:latin typeface="Calibri"/>
                          <a:ea typeface="Calibri"/>
                          <a:cs typeface="Calibri"/>
                          <a:sym typeface="Calibri"/>
                        </a:rPr>
                        <a:t> in svoboščin udeležencev/posameznikov, na katere se nanašajo osebni podatki. Ti lahko vključujejo: </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 Politiko varstva podatkov specifično za projekt, in/ali kontaktne podatke pooblaščene osebe za varstvo podatkov (ti morajo biti posredovani udeležencem) </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Varnostni ukrepi za preprečevanje nepooblaščenega dostopa do osebnih podatkov: </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 Tehnike anonimizacije/psevdonimizacije. </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2) Podrobnosti o postopkih </a:t>
                      </a:r>
                      <a:r>
                        <a:rPr lang="sl-SI" sz="1900">
                          <a:solidFill>
                            <a:schemeClr val="dk1"/>
                          </a:solidFill>
                          <a:latin typeface="Calibri"/>
                          <a:ea typeface="Calibri"/>
                          <a:cs typeface="Calibri"/>
                          <a:sym typeface="Calibri"/>
                        </a:rPr>
                        <a:t>v zvezi z </a:t>
                      </a:r>
                      <a:r>
                        <a:rPr lang="sl-SI" sz="1900" b="1">
                          <a:solidFill>
                            <a:schemeClr val="dk1"/>
                          </a:solidFill>
                          <a:latin typeface="Calibri"/>
                          <a:ea typeface="Calibri"/>
                          <a:cs typeface="Calibri"/>
                          <a:sym typeface="Calibri"/>
                        </a:rPr>
                        <a:t>obdelavo podatkov</a:t>
                      </a:r>
                      <a:r>
                        <a:rPr lang="sl-SI" sz="1900">
                          <a:solidFill>
                            <a:schemeClr val="dk1"/>
                          </a:solidFill>
                          <a:latin typeface="Calibri"/>
                          <a:ea typeface="Calibri"/>
                          <a:cs typeface="Calibri"/>
                          <a:sym typeface="Calibri"/>
                        </a:rPr>
                        <a:t>, ki so navedeni </a:t>
                      </a:r>
                      <a:r>
                        <a:rPr lang="sl-SI" sz="1900">
                          <a:latin typeface="Calibri"/>
                          <a:ea typeface="Calibri"/>
                          <a:cs typeface="Calibri"/>
                          <a:sym typeface="Calibri"/>
                        </a:rPr>
                        <a:t>v obveščenem soglasju. </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3) Pojasnilo, kako so vsi podatki nujni in omejeni za namene projekta (načelo „</a:t>
                      </a:r>
                      <a:r>
                        <a:rPr lang="sl-SI" sz="1900" b="1">
                          <a:latin typeface="Calibri"/>
                          <a:ea typeface="Calibri"/>
                          <a:cs typeface="Calibri"/>
                          <a:sym typeface="Calibri"/>
                        </a:rPr>
                        <a:t>minimizacije podatkov“</a:t>
                      </a:r>
                      <a:r>
                        <a:rPr lang="sl-SI" sz="1900">
                          <a:latin typeface="Calibri"/>
                          <a:ea typeface="Calibri"/>
                          <a:cs typeface="Calibri"/>
                          <a:sym typeface="Calibri"/>
                        </a:rPr>
                        <a:t>) </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4) Utemeljitev, zakaj osebni podatki </a:t>
                      </a:r>
                      <a:r>
                        <a:rPr lang="sl-SI" sz="1900" b="1">
                          <a:latin typeface="Calibri"/>
                          <a:ea typeface="Calibri"/>
                          <a:cs typeface="Calibri"/>
                          <a:sym typeface="Calibri"/>
                        </a:rPr>
                        <a:t>ne bodo anonimizirani/psevdonimizirani</a:t>
                      </a:r>
                      <a:r>
                        <a:rPr lang="sl-SI" sz="1900">
                          <a:latin typeface="Calibri"/>
                          <a:ea typeface="Calibri"/>
                          <a:cs typeface="Calibri"/>
                          <a:sym typeface="Calibri"/>
                        </a:rPr>
                        <a:t>. </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5) Podrobnosti o </a:t>
                      </a:r>
                      <a:r>
                        <a:rPr lang="sl-SI" sz="1900" b="1">
                          <a:latin typeface="Calibri"/>
                          <a:ea typeface="Calibri"/>
                          <a:cs typeface="Calibri"/>
                          <a:sym typeface="Calibri"/>
                        </a:rPr>
                        <a:t>prenosih podatkov</a:t>
                      </a:r>
                      <a:r>
                        <a:rPr lang="sl-SI" sz="1900">
                          <a:latin typeface="Calibri"/>
                          <a:ea typeface="Calibri"/>
                          <a:cs typeface="Calibri"/>
                          <a:sym typeface="Calibri"/>
                        </a:rPr>
                        <a:t> (vrsta prenesenih podatkov in država, v katero se podatki prenesejo).</a:t>
                      </a:r>
                      <a:endParaRPr sz="1900">
                        <a:latin typeface="Calibri"/>
                        <a:ea typeface="Calibri"/>
                        <a:cs typeface="Calibri"/>
                        <a:sym typeface="Calibri"/>
                      </a:endParaRPr>
                    </a:p>
                  </a:txBody>
                  <a:tcPr marL="91425" marR="91425" marT="91425" marB="91425">
                    <a:lnT w="9525" cap="flat" cmpd="sng">
                      <a:solidFill>
                        <a:schemeClr val="lt2"/>
                      </a:solidFill>
                      <a:prstDash val="solid"/>
                      <a:round/>
                      <a:headEnd type="none" w="sm" len="sm"/>
                      <a:tailEnd type="none" w="sm" len="sm"/>
                    </a:lnT>
                  </a:tcPr>
                </a:tc>
                <a:tc>
                  <a:txBody>
                    <a:bodyPr/>
                    <a:lstStyle/>
                    <a:p>
                      <a:pPr marL="0" lvl="0" indent="0" algn="l" rtl="0">
                        <a:spcBef>
                          <a:spcPts val="0"/>
                        </a:spcBef>
                        <a:spcAft>
                          <a:spcPts val="0"/>
                        </a:spcAft>
                        <a:buNone/>
                      </a:pPr>
                      <a:r>
                        <a:rPr lang="sl-SI" sz="1900">
                          <a:latin typeface="Calibri"/>
                          <a:ea typeface="Calibri"/>
                          <a:cs typeface="Calibri"/>
                          <a:sym typeface="Calibri"/>
                        </a:rPr>
                        <a:t>1) Obveščeno Soglasje in Informacijsko pismo 2) Načrt ravnanja z raziskovalnimi podatki</a:t>
                      </a:r>
                      <a:endParaRPr sz="1900">
                        <a:latin typeface="Calibri"/>
                        <a:ea typeface="Calibri"/>
                        <a:cs typeface="Calibri"/>
                        <a:sym typeface="Calibri"/>
                      </a:endParaRPr>
                    </a:p>
                    <a:p>
                      <a:pPr marL="0" lvl="0" indent="0" algn="l" rtl="0">
                        <a:spcBef>
                          <a:spcPts val="0"/>
                        </a:spcBef>
                        <a:spcAft>
                          <a:spcPts val="0"/>
                        </a:spcAft>
                        <a:buNone/>
                      </a:pPr>
                      <a:r>
                        <a:rPr lang="sl-SI" sz="1900">
                          <a:latin typeface="Calibri"/>
                          <a:ea typeface="Calibri"/>
                          <a:cs typeface="Calibri"/>
                          <a:sym typeface="Calibri"/>
                        </a:rPr>
                        <a:t>3) Ocena učinka v zvezi z varstvom podatkov</a:t>
                      </a:r>
                      <a:endParaRPr sz="1900">
                        <a:latin typeface="Calibri"/>
                        <a:ea typeface="Calibri"/>
                        <a:cs typeface="Calibri"/>
                        <a:sym typeface="Calibri"/>
                      </a:endParaRPr>
                    </a:p>
                  </a:txBody>
                  <a:tcPr marL="91425" marR="91425" marT="91425" marB="91425">
                    <a:lnT w="9525" cap="flat" cmpd="sng">
                      <a:solidFill>
                        <a:schemeClr val="lt2"/>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354" name="Google Shape;354;g30ac063bcad_1_285"/>
          <p:cNvSpPr txBox="1"/>
          <p:nvPr/>
        </p:nvSpPr>
        <p:spPr>
          <a:xfrm>
            <a:off x="635000" y="1123450"/>
            <a:ext cx="7356300" cy="3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sz="1900" b="1">
                <a:solidFill>
                  <a:schemeClr val="dk1"/>
                </a:solidFill>
                <a:latin typeface="Calibri"/>
                <a:ea typeface="Calibri"/>
                <a:cs typeface="Calibri"/>
                <a:sym typeface="Calibri"/>
              </a:rPr>
              <a:t>Ali vaša dejavnost vključuje obdelavo osebnih podatkov?    JA/NE</a:t>
            </a:r>
            <a:endParaRPr sz="19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8"/>
        <p:cNvGrpSpPr/>
        <p:nvPr/>
      </p:nvGrpSpPr>
      <p:grpSpPr>
        <a:xfrm>
          <a:off x="0" y="0"/>
          <a:ext cx="0" cy="0"/>
          <a:chOff x="0" y="0"/>
          <a:chExt cx="0" cy="0"/>
        </a:xfrm>
      </p:grpSpPr>
      <p:sp>
        <p:nvSpPr>
          <p:cNvPr id="359" name="Google Shape;359;g30ac063bcad_1_309"/>
          <p:cNvSpPr txBox="1">
            <a:spLocks noGrp="1"/>
          </p:cNvSpPr>
          <p:nvPr>
            <p:ph type="title"/>
          </p:nvPr>
        </p:nvSpPr>
        <p:spPr>
          <a:xfrm>
            <a:off x="779578" y="1206197"/>
            <a:ext cx="10515600" cy="817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rPr>
              <a:t>Preučevana populacija in občutljivost gradiva</a:t>
            </a:r>
            <a:endParaRPr/>
          </a:p>
        </p:txBody>
      </p:sp>
      <p:sp>
        <p:nvSpPr>
          <p:cNvPr id="360" name="Google Shape;360;g30ac063bcad_1_309"/>
          <p:cNvSpPr txBox="1">
            <a:spLocks noGrp="1"/>
          </p:cNvSpPr>
          <p:nvPr>
            <p:ph type="body" idx="1"/>
          </p:nvPr>
        </p:nvSpPr>
        <p:spPr>
          <a:xfrm>
            <a:off x="838203" y="2489354"/>
            <a:ext cx="10515600" cy="27480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sl-SI" sz="2400"/>
              <a:t>Posebno pozornost je treba nameniti ranljivim kategorijam posameznikov, kot so otroci, bolniki, osebe, ki so izpostavljene diskriminaciji, manjšine, osebe, ki ne morejo dati soglasja, osebe nasprotnega mnenja, priseljenske ali manjšinske skupnosti, spolni delavci itd.</a:t>
            </a:r>
            <a:endParaRPr sz="2400"/>
          </a:p>
        </p:txBody>
      </p:sp>
      <p:sp>
        <p:nvSpPr>
          <p:cNvPr id="361" name="Google Shape;361;g30ac063bcad_1_309"/>
          <p:cNvSpPr txBox="1"/>
          <p:nvPr/>
        </p:nvSpPr>
        <p:spPr>
          <a:xfrm>
            <a:off x="2503000" y="5703000"/>
            <a:ext cx="8059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u="sng">
                <a:solidFill>
                  <a:schemeClr val="hlink"/>
                </a:solidFill>
                <a:latin typeface="Calibri"/>
                <a:ea typeface="Calibri"/>
                <a:cs typeface="Calibri"/>
                <a:sym typeface="Calibri"/>
                <a:hlinkClick r:id="rId4"/>
              </a:rPr>
              <a:t>How to complete your ethics self-assessment, EU Grants, 2021</a:t>
            </a: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30ac361b7fa_1_162"/>
          <p:cNvSpPr txBox="1">
            <a:spLocks noGrp="1"/>
          </p:cNvSpPr>
          <p:nvPr>
            <p:ph type="title"/>
          </p:nvPr>
        </p:nvSpPr>
        <p:spPr>
          <a:xfrm>
            <a:off x="679174" y="24172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Varstvo in zaščita osebnih podatkov</a:t>
            </a:r>
            <a:endParaRPr/>
          </a:p>
        </p:txBody>
      </p:sp>
      <p:sp>
        <p:nvSpPr>
          <p:cNvPr id="367" name="Google Shape;367;g30ac361b7fa_1_162"/>
          <p:cNvSpPr txBox="1"/>
          <p:nvPr/>
        </p:nvSpPr>
        <p:spPr>
          <a:xfrm>
            <a:off x="317325" y="1634929"/>
            <a:ext cx="3047700" cy="1099800"/>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90000"/>
              </a:lnSpc>
              <a:spcBef>
                <a:spcPts val="1000"/>
              </a:spcBef>
              <a:spcAft>
                <a:spcPts val="0"/>
              </a:spcAft>
              <a:buClr>
                <a:schemeClr val="dk1"/>
              </a:buClr>
              <a:buSzPts val="1800"/>
              <a:buFont typeface="Arial"/>
              <a:buChar char="•"/>
            </a:pPr>
            <a:r>
              <a:rPr lang="sl-SI" sz="2000" b="1" i="0" u="none" strike="noStrike" cap="none">
                <a:solidFill>
                  <a:schemeClr val="accent2"/>
                </a:solidFill>
                <a:latin typeface="Calibri"/>
                <a:ea typeface="Calibri"/>
                <a:cs typeface="Calibri"/>
                <a:sym typeface="Calibri"/>
              </a:rPr>
              <a:t>Pred zbiranjem</a:t>
            </a:r>
            <a:endParaRPr/>
          </a:p>
          <a:p>
            <a:pPr marL="457200" marR="0" lvl="0" indent="-342900" algn="l" rtl="0">
              <a:lnSpc>
                <a:spcPct val="90000"/>
              </a:lnSpc>
              <a:spcBef>
                <a:spcPts val="0"/>
              </a:spcBef>
              <a:spcAft>
                <a:spcPts val="0"/>
              </a:spcAft>
              <a:buClr>
                <a:schemeClr val="dk1"/>
              </a:buClr>
              <a:buSzPts val="1800"/>
              <a:buFont typeface="Arial"/>
              <a:buChar char="•"/>
            </a:pPr>
            <a:r>
              <a:rPr lang="sl-SI" sz="2000" b="1" i="0" u="none" strike="noStrike" cap="none">
                <a:solidFill>
                  <a:schemeClr val="accent2"/>
                </a:solidFill>
                <a:latin typeface="Calibri"/>
                <a:ea typeface="Calibri"/>
                <a:cs typeface="Calibri"/>
                <a:sym typeface="Calibri"/>
              </a:rPr>
              <a:t>Med zbiranjem</a:t>
            </a:r>
            <a:endParaRPr/>
          </a:p>
          <a:p>
            <a:pPr marL="457200" marR="0" lvl="0" indent="-342900" algn="l" rtl="0">
              <a:lnSpc>
                <a:spcPct val="90000"/>
              </a:lnSpc>
              <a:spcBef>
                <a:spcPts val="0"/>
              </a:spcBef>
              <a:spcAft>
                <a:spcPts val="0"/>
              </a:spcAft>
              <a:buClr>
                <a:schemeClr val="dk1"/>
              </a:buClr>
              <a:buSzPts val="1800"/>
              <a:buFont typeface="Arial"/>
              <a:buChar char="•"/>
            </a:pPr>
            <a:r>
              <a:rPr lang="sl-SI" sz="2000" b="1" i="0" u="none" strike="noStrike" cap="none">
                <a:solidFill>
                  <a:schemeClr val="accent2"/>
                </a:solidFill>
                <a:latin typeface="Calibri"/>
                <a:ea typeface="Calibri"/>
                <a:cs typeface="Calibri"/>
                <a:sym typeface="Calibri"/>
              </a:rPr>
              <a:t>Po zbiranju</a:t>
            </a:r>
            <a:endParaRPr/>
          </a:p>
        </p:txBody>
      </p:sp>
      <p:sp>
        <p:nvSpPr>
          <p:cNvPr id="368" name="Google Shape;368;g30ac361b7fa_1_162"/>
          <p:cNvSpPr txBox="1"/>
          <p:nvPr/>
        </p:nvSpPr>
        <p:spPr>
          <a:xfrm>
            <a:off x="3967634" y="1476230"/>
            <a:ext cx="6747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Etika je </a:t>
            </a:r>
            <a:r>
              <a:rPr lang="sl-SI" sz="2000" b="1" i="0" u="none" strike="noStrike" cap="none">
                <a:solidFill>
                  <a:schemeClr val="accent2"/>
                </a:solidFill>
                <a:latin typeface="Calibri"/>
                <a:ea typeface="Calibri"/>
                <a:cs typeface="Calibri"/>
                <a:sym typeface="Calibri"/>
              </a:rPr>
              <a:t>sestavni del raziskovalnega projekta</a:t>
            </a:r>
            <a:r>
              <a:rPr lang="sl-SI" sz="2000" b="0" i="0" u="none" strike="noStrike" cap="none">
                <a:solidFill>
                  <a:srgbClr val="000000"/>
                </a:solidFill>
                <a:latin typeface="Calibri"/>
                <a:ea typeface="Calibri"/>
                <a:cs typeface="Calibri"/>
                <a:sym typeface="Calibri"/>
              </a:rPr>
              <a:t>, od njegove konceptualizacije do objave raziskovalnih rezultatov.  </a:t>
            </a:r>
            <a:endParaRPr/>
          </a:p>
        </p:txBody>
      </p:sp>
      <p:sp>
        <p:nvSpPr>
          <p:cNvPr id="369" name="Google Shape;369;g30ac361b7fa_1_162"/>
          <p:cNvSpPr txBox="1"/>
          <p:nvPr/>
        </p:nvSpPr>
        <p:spPr>
          <a:xfrm>
            <a:off x="390597" y="2734725"/>
            <a:ext cx="6355200" cy="355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Področno specifični kodeksi in deklaracije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 </a:t>
            </a:r>
            <a:r>
              <a:rPr lang="sl-SI" sz="2000" b="0" i="0" u="sng" strike="noStrike" cap="none">
                <a:solidFill>
                  <a:schemeClr val="hlink"/>
                </a:solidFill>
                <a:latin typeface="Calibri"/>
                <a:ea typeface="Calibri"/>
                <a:cs typeface="Calibri"/>
                <a:sym typeface="Calibri"/>
                <a:hlinkClick r:id="rId3"/>
              </a:rPr>
              <a:t>Kodeks Slovenskega sociološkega društva</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 </a:t>
            </a:r>
            <a:r>
              <a:rPr lang="sl-SI" sz="2000" b="0" i="0" u="sng" strike="noStrike" cap="none">
                <a:solidFill>
                  <a:schemeClr val="hlink"/>
                </a:solidFill>
                <a:latin typeface="Calibri"/>
                <a:ea typeface="Calibri"/>
                <a:cs typeface="Calibri"/>
                <a:sym typeface="Calibri"/>
                <a:hlinkClick r:id="rId4"/>
              </a:rPr>
              <a:t>Deklaracija poklicne etike Statističnega društva</a:t>
            </a:r>
            <a:r>
              <a:rPr lang="sl-SI" sz="2000" b="0" i="0" u="sng" strike="noStrike" cap="none">
                <a:solidFill>
                  <a:schemeClr val="hlink"/>
                </a:solidFill>
                <a:latin typeface="Calibri"/>
                <a:ea typeface="Calibri"/>
                <a:cs typeface="Calibri"/>
                <a:sym typeface="Calibri"/>
                <a:hlinkClick r:id="rId3"/>
              </a:rPr>
              <a:t> </a:t>
            </a: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2000">
                <a:solidFill>
                  <a:schemeClr val="dk1"/>
                </a:solidFill>
                <a:latin typeface="Calibri"/>
                <a:ea typeface="Calibri"/>
                <a:cs typeface="Calibri"/>
                <a:sym typeface="Calibri"/>
              </a:rPr>
              <a:t>– </a:t>
            </a:r>
            <a:r>
              <a:rPr lang="sl-SI" sz="2000" u="sng">
                <a:solidFill>
                  <a:schemeClr val="hlink"/>
                </a:solidFill>
                <a:latin typeface="Calibri"/>
                <a:ea typeface="Calibri"/>
                <a:cs typeface="Calibri"/>
                <a:sym typeface="Calibri"/>
                <a:hlinkClick r:id="rId5"/>
              </a:rPr>
              <a:t>Helsinška deklaracija</a:t>
            </a: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1700" b="1">
                <a:solidFill>
                  <a:schemeClr val="dk1"/>
                </a:solidFill>
              </a:rPr>
              <a:t>Helsinška deklaracija</a:t>
            </a:r>
            <a:r>
              <a:rPr lang="sl-SI" sz="1700">
                <a:solidFill>
                  <a:schemeClr val="dk1"/>
                </a:solidFill>
              </a:rPr>
              <a:t> je deklaracija, ki vsebuje temeljna načela biomedicinskega raziskovanja na ljudeh s posebnim poudarkom, da pri raziskavi na človeku nikoli ne sme korist za znanost in za družbo prevladati nad skrbjo za dobrobit in blaginjo posameznika.  (</a:t>
            </a:r>
            <a:r>
              <a:rPr lang="sl-SI" sz="1700" u="sng">
                <a:solidFill>
                  <a:schemeClr val="hlink"/>
                </a:solidFill>
                <a:hlinkClick r:id="rId6"/>
              </a:rPr>
              <a:t>Wiki</a:t>
            </a:r>
            <a:r>
              <a:rPr lang="sl-SI" sz="1700">
                <a:solidFill>
                  <a:schemeClr val="dk1"/>
                </a:solidFill>
              </a:rPr>
              <a:t>)</a:t>
            </a:r>
            <a:endParaRPr sz="2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Na UL </a:t>
            </a:r>
            <a:r>
              <a:rPr lang="sl-SI" sz="1400" b="0" i="0" u="none" strike="noStrike" cap="none">
                <a:solidFill>
                  <a:srgbClr val="000000"/>
                </a:solidFill>
                <a:latin typeface="Calibri"/>
                <a:ea typeface="Calibri"/>
                <a:cs typeface="Calibri"/>
                <a:sym typeface="Calibri"/>
              </a:rPr>
              <a:t>- </a:t>
            </a:r>
            <a:r>
              <a:rPr lang="sl-SI" sz="2000" b="0" i="0" u="sng" strike="noStrike" cap="none">
                <a:solidFill>
                  <a:schemeClr val="hlink"/>
                </a:solidFill>
                <a:latin typeface="Calibri"/>
                <a:ea typeface="Calibri"/>
                <a:cs typeface="Calibri"/>
                <a:sym typeface="Calibri"/>
                <a:hlinkClick r:id="rId7"/>
              </a:rPr>
              <a:t>Etični kodeks za raziskovalce</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2000" u="sng">
                <a:solidFill>
                  <a:schemeClr val="hlink"/>
                </a:solidFill>
                <a:latin typeface="Calibri"/>
                <a:ea typeface="Calibri"/>
                <a:cs typeface="Calibri"/>
                <a:sym typeface="Calibri"/>
                <a:hlinkClick r:id="rId8"/>
              </a:rPr>
              <a:t>Evropski kodeks ravnanja za raziskovalno integriteto</a:t>
            </a:r>
            <a:endParaRPr sz="1800" b="0" i="0" u="none" strike="noStrike" cap="none">
              <a:solidFill>
                <a:srgbClr val="000000"/>
              </a:solidFill>
              <a:latin typeface="Calibri"/>
              <a:ea typeface="Calibri"/>
              <a:cs typeface="Calibri"/>
              <a:sym typeface="Calibri"/>
            </a:endParaRPr>
          </a:p>
        </p:txBody>
      </p:sp>
      <p:sp>
        <p:nvSpPr>
          <p:cNvPr id="370" name="Google Shape;370;g30ac361b7fa_1_162"/>
          <p:cNvSpPr txBox="1"/>
          <p:nvPr/>
        </p:nvSpPr>
        <p:spPr>
          <a:xfrm>
            <a:off x="7185275" y="6183925"/>
            <a:ext cx="4469400" cy="4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i="1" u="sng">
                <a:solidFill>
                  <a:schemeClr val="hlink"/>
                </a:solidFill>
                <a:latin typeface="Calibri"/>
                <a:ea typeface="Calibri"/>
                <a:cs typeface="Calibri"/>
                <a:sym typeface="Calibri"/>
                <a:hlinkClick r:id="rId9"/>
              </a:rPr>
              <a:t>Več o vlogi etičnih komisij</a:t>
            </a:r>
            <a:endParaRPr sz="2800" i="1">
              <a:latin typeface="Calibri"/>
              <a:ea typeface="Calibri"/>
              <a:cs typeface="Calibri"/>
              <a:sym typeface="Calibri"/>
            </a:endParaRPr>
          </a:p>
        </p:txBody>
      </p:sp>
      <p:sp>
        <p:nvSpPr>
          <p:cNvPr id="371" name="Google Shape;371;g30ac361b7fa_1_162"/>
          <p:cNvSpPr txBox="1"/>
          <p:nvPr/>
        </p:nvSpPr>
        <p:spPr>
          <a:xfrm>
            <a:off x="7015958" y="2313885"/>
            <a:ext cx="4876800" cy="374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chemeClr val="accent2"/>
                </a:solidFill>
                <a:latin typeface="Calibri"/>
                <a:ea typeface="Calibri"/>
                <a:cs typeface="Calibri"/>
                <a:sym typeface="Calibri"/>
              </a:rPr>
              <a:t>Komisije za etiko in smernice</a:t>
            </a:r>
            <a:endParaRPr sz="1400" b="0" i="0" u="none" strike="noStrike" cap="none">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UL&gt; Raziskovanje&gt;</a:t>
            </a:r>
            <a:r>
              <a:rPr lang="sl-SI" sz="2000" b="0" i="0" u="sng" strike="noStrike" cap="none">
                <a:solidFill>
                  <a:schemeClr val="hlink"/>
                </a:solidFill>
                <a:latin typeface="Calibri"/>
                <a:ea typeface="Calibri"/>
                <a:cs typeface="Calibri"/>
                <a:sym typeface="Calibri"/>
                <a:hlinkClick r:id="rId10"/>
              </a:rPr>
              <a:t>Etika in integriteta v raziskovanju</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sl-SI" sz="1800">
                <a:latin typeface="Calibri"/>
                <a:ea typeface="Calibri"/>
                <a:cs typeface="Calibri"/>
                <a:sym typeface="Calibri"/>
              </a:rPr>
              <a:t>(</a:t>
            </a:r>
            <a:r>
              <a:rPr lang="sl-SI" sz="1800" u="sng">
                <a:solidFill>
                  <a:schemeClr val="hlink"/>
                </a:solidFill>
                <a:latin typeface="Calibri"/>
                <a:ea typeface="Calibri"/>
                <a:cs typeface="Calibri"/>
                <a:sym typeface="Calibri"/>
                <a:hlinkClick r:id="rId11"/>
              </a:rPr>
              <a:t>Etične smernice v raziskavah, ki vključujejo delo z ljudmi)</a:t>
            </a:r>
            <a:endParaRPr sz="18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sl-SI" sz="2000" b="0" i="0" u="none" strike="noStrike" cap="none">
                <a:solidFill>
                  <a:srgbClr val="000000"/>
                </a:solidFill>
                <a:latin typeface="Calibri"/>
                <a:ea typeface="Calibri"/>
                <a:cs typeface="Calibri"/>
                <a:sym typeface="Calibri"/>
              </a:rPr>
              <a:t>Etične komisije na članicah (UL, </a:t>
            </a:r>
            <a:r>
              <a:rPr lang="sl-SI" sz="2000" b="0" i="0" u="sng" strike="noStrike" cap="none">
                <a:solidFill>
                  <a:schemeClr val="hlink"/>
                </a:solidFill>
                <a:latin typeface="Calibri"/>
                <a:ea typeface="Calibri"/>
                <a:cs typeface="Calibri"/>
                <a:sym typeface="Calibri"/>
                <a:hlinkClick r:id="rId12"/>
              </a:rPr>
              <a:t>Filozofska </a:t>
            </a:r>
            <a:r>
              <a:rPr lang="sl-SI" sz="2000" u="sng">
                <a:solidFill>
                  <a:schemeClr val="hlink"/>
                </a:solidFill>
                <a:latin typeface="Calibri"/>
                <a:ea typeface="Calibri"/>
                <a:cs typeface="Calibri"/>
                <a:sym typeface="Calibri"/>
                <a:hlinkClick r:id="rId12"/>
              </a:rPr>
              <a:t>fakulteta</a:t>
            </a:r>
            <a:r>
              <a:rPr lang="sl-SI" sz="2000">
                <a:latin typeface="Calibri"/>
                <a:ea typeface="Calibri"/>
                <a:cs typeface="Calibri"/>
                <a:sym typeface="Calibri"/>
              </a:rPr>
              <a:t>)</a:t>
            </a:r>
            <a:endParaRPr sz="200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sl-SI" sz="2000" u="sng">
                <a:solidFill>
                  <a:schemeClr val="hlink"/>
                </a:solidFill>
                <a:latin typeface="Calibri"/>
                <a:ea typeface="Calibri"/>
                <a:cs typeface="Calibri"/>
                <a:sym typeface="Calibri"/>
                <a:hlinkClick r:id="rId13"/>
              </a:rPr>
              <a:t>Komisija za etična vprašanja v zdravstveni negi </a:t>
            </a:r>
            <a:r>
              <a:rPr lang="sl-SI" sz="2000">
                <a:latin typeface="Calibri"/>
                <a:ea typeface="Calibri"/>
                <a:cs typeface="Calibri"/>
                <a:sym typeface="Calibri"/>
              </a:rPr>
              <a:t>(UM, Fakulteta za zdravstvene vede)</a:t>
            </a:r>
            <a:endParaRPr sz="2000">
              <a:latin typeface="Calibri"/>
              <a:ea typeface="Calibri"/>
              <a:cs typeface="Calibri"/>
              <a:sym typeface="Calibri"/>
            </a:endParaRPr>
          </a:p>
          <a:p>
            <a:pPr marL="0" marR="0" lvl="0" indent="0" algn="l" rtl="0">
              <a:lnSpc>
                <a:spcPct val="100000"/>
              </a:lnSpc>
              <a:spcBef>
                <a:spcPts val="0"/>
              </a:spcBef>
              <a:spcAft>
                <a:spcPts val="0"/>
              </a:spcAft>
              <a:buNone/>
            </a:pPr>
            <a:endParaRPr sz="700">
              <a:latin typeface="Calibri"/>
              <a:ea typeface="Calibri"/>
              <a:cs typeface="Calibri"/>
              <a:sym typeface="Calibri"/>
            </a:endParaRPr>
          </a:p>
          <a:p>
            <a:pPr marL="0" marR="0" lvl="0" indent="0" algn="l" rtl="0">
              <a:lnSpc>
                <a:spcPct val="100000"/>
              </a:lnSpc>
              <a:spcBef>
                <a:spcPts val="0"/>
              </a:spcBef>
              <a:spcAft>
                <a:spcPts val="0"/>
              </a:spcAft>
              <a:buNone/>
            </a:pPr>
            <a:r>
              <a:rPr lang="sl-SI" sz="2000" u="sng">
                <a:solidFill>
                  <a:schemeClr val="hlink"/>
                </a:solidFill>
                <a:latin typeface="Calibri"/>
                <a:ea typeface="Calibri"/>
                <a:cs typeface="Calibri"/>
                <a:sym typeface="Calibri"/>
                <a:hlinkClick r:id="rId14"/>
              </a:rPr>
              <a:t>Komisija RS za medicinsko etiko</a:t>
            </a: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30ac361b7fa_1_170"/>
          <p:cNvSpPr txBox="1"/>
          <p:nvPr/>
        </p:nvSpPr>
        <p:spPr>
          <a:xfrm>
            <a:off x="6884821" y="2137883"/>
            <a:ext cx="50181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l-SI" sz="2000" i="0" u="none" strike="noStrike" cap="none">
                <a:solidFill>
                  <a:schemeClr val="dk1"/>
                </a:solidFill>
                <a:latin typeface="Calibri"/>
                <a:ea typeface="Calibri"/>
                <a:cs typeface="Calibri"/>
                <a:sym typeface="Calibri"/>
              </a:rPr>
              <a:t>Dodatni razmislek:</a:t>
            </a:r>
            <a:endParaRPr sz="200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Char char="-"/>
            </a:pPr>
            <a:r>
              <a:rPr lang="sl-SI" sz="2000" i="0" u="sng" strike="noStrike" cap="none">
                <a:solidFill>
                  <a:schemeClr val="hlink"/>
                </a:solidFill>
                <a:latin typeface="Calibri"/>
                <a:ea typeface="Calibri"/>
                <a:cs typeface="Calibri"/>
                <a:sym typeface="Calibri"/>
                <a:hlinkClick r:id="rId3"/>
              </a:rPr>
              <a:t>Prenos v ali iz tretje države</a:t>
            </a:r>
            <a:endParaRPr sz="2000">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Char char="-"/>
            </a:pPr>
            <a:r>
              <a:rPr lang="sl-SI" sz="2000" u="sng">
                <a:solidFill>
                  <a:schemeClr val="hlink"/>
                </a:solidFill>
                <a:latin typeface="Calibri"/>
                <a:ea typeface="Calibri"/>
                <a:cs typeface="Calibri"/>
                <a:sym typeface="Calibri"/>
                <a:hlinkClick r:id="rId4"/>
              </a:rPr>
              <a:t>Napotki glede prenosa izven EGP</a:t>
            </a:r>
            <a:r>
              <a:rPr lang="sl-SI" sz="2000">
                <a:solidFill>
                  <a:srgbClr val="FF0000"/>
                </a:solidFill>
                <a:latin typeface="Calibri"/>
                <a:ea typeface="Calibri"/>
                <a:cs typeface="Calibri"/>
                <a:sym typeface="Calibri"/>
              </a:rPr>
              <a:t> </a:t>
            </a:r>
            <a:r>
              <a:rPr lang="sl-SI" sz="2000">
                <a:solidFill>
                  <a:schemeClr val="dk1"/>
                </a:solidFill>
                <a:latin typeface="Calibri"/>
                <a:ea typeface="Calibri"/>
                <a:cs typeface="Calibri"/>
                <a:sym typeface="Calibri"/>
              </a:rPr>
              <a:t>(EDPB)</a:t>
            </a:r>
            <a:endParaRPr sz="20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Char char="-"/>
            </a:pPr>
            <a:r>
              <a:rPr lang="sl-SI" sz="2000" u="sng">
                <a:solidFill>
                  <a:schemeClr val="hlink"/>
                </a:solidFill>
                <a:latin typeface="Calibri"/>
                <a:ea typeface="Calibri"/>
                <a:cs typeface="Calibri"/>
                <a:sym typeface="Calibri"/>
                <a:hlinkClick r:id="rId5"/>
              </a:rPr>
              <a:t>Smernice glede prenosa osebnih podatkov v tretje države in mednarodne organizacije (IPRS)</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7" name="Google Shape;377;g30ac361b7fa_1_170"/>
          <p:cNvSpPr txBox="1">
            <a:spLocks noGrp="1"/>
          </p:cNvSpPr>
          <p:nvPr>
            <p:ph type="title"/>
          </p:nvPr>
        </p:nvSpPr>
        <p:spPr>
          <a:xfrm>
            <a:off x="693824" y="124497"/>
            <a:ext cx="10515600"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Varstvo in zaščita osebnih podatkov</a:t>
            </a:r>
            <a:endParaRPr/>
          </a:p>
        </p:txBody>
      </p:sp>
      <p:sp>
        <p:nvSpPr>
          <p:cNvPr id="378" name="Google Shape;378;g30ac361b7fa_1_170"/>
          <p:cNvSpPr txBox="1"/>
          <p:nvPr/>
        </p:nvSpPr>
        <p:spPr>
          <a:xfrm>
            <a:off x="2209124" y="1350602"/>
            <a:ext cx="3742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sl-SI" sz="2800" b="0" i="0" u="none" strike="noStrike" cap="none">
                <a:solidFill>
                  <a:schemeClr val="accent2"/>
                </a:solidFill>
                <a:latin typeface="Calibri"/>
                <a:ea typeface="Calibri"/>
                <a:cs typeface="Calibri"/>
                <a:sym typeface="Calibri"/>
              </a:rPr>
              <a:t>Pravni vidiki</a:t>
            </a:r>
            <a:endParaRPr/>
          </a:p>
        </p:txBody>
      </p:sp>
      <p:sp>
        <p:nvSpPr>
          <p:cNvPr id="379" name="Google Shape;379;g30ac361b7fa_1_170"/>
          <p:cNvSpPr txBox="1"/>
          <p:nvPr/>
        </p:nvSpPr>
        <p:spPr>
          <a:xfrm>
            <a:off x="1456012" y="4057233"/>
            <a:ext cx="5570103" cy="2492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rgbClr val="000000"/>
                </a:solidFill>
                <a:latin typeface="Calibri"/>
                <a:ea typeface="Calibri"/>
                <a:cs typeface="Calibri"/>
                <a:sym typeface="Calibri"/>
              </a:rPr>
              <a:t>Zakonska določila:</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sng" strike="noStrike" cap="none">
                <a:solidFill>
                  <a:schemeClr val="hlink"/>
                </a:solidFill>
                <a:latin typeface="Calibri"/>
                <a:ea typeface="Calibri"/>
                <a:cs typeface="Calibri"/>
                <a:sym typeface="Calibri"/>
                <a:hlinkClick r:id="rId6"/>
              </a:rPr>
              <a:t>ZVOP 2 – Zakon o varstvu osebnih podatkov</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sng" strike="noStrike" cap="none">
                <a:solidFill>
                  <a:schemeClr val="hlink"/>
                </a:solidFill>
                <a:latin typeface="Calibri"/>
                <a:ea typeface="Calibri"/>
                <a:cs typeface="Calibri"/>
                <a:sym typeface="Calibri"/>
                <a:hlinkClick r:id="rId7"/>
              </a:rPr>
              <a:t>Splošna uredba o varstvu podatkov</a:t>
            </a:r>
            <a:endParaRPr sz="20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sng" strike="noStrike" cap="none">
                <a:solidFill>
                  <a:schemeClr val="hlink"/>
                </a:solidFill>
                <a:latin typeface="Calibri"/>
                <a:ea typeface="Calibri"/>
                <a:cs typeface="Calibri"/>
                <a:sym typeface="Calibri"/>
                <a:hlinkClick r:id="rId8"/>
              </a:rPr>
              <a:t>Zakon o znanstveno raziskovalni in inovacijski dejavnosti </a:t>
            </a:r>
            <a:r>
              <a:rPr lang="sl-SI" sz="2000" b="0" i="0" u="none" strike="noStrike" cap="none">
                <a:solidFill>
                  <a:srgbClr val="000000"/>
                </a:solidFill>
                <a:latin typeface="Calibri"/>
                <a:ea typeface="Calibri"/>
                <a:cs typeface="Calibri"/>
                <a:sym typeface="Calibri"/>
              </a:rPr>
              <a:t>(ZZrID)</a:t>
            </a:r>
            <a:endParaRPr sz="2000" b="0" i="0" u="sng" strike="noStrike" cap="none">
              <a:solidFill>
                <a:schemeClr val="hlink"/>
              </a:solidFill>
              <a:latin typeface="Calibri"/>
              <a:ea typeface="Calibri"/>
              <a:cs typeface="Calibri"/>
              <a:sym typeface="Calibri"/>
              <a:hlinkClick r:id="rId6"/>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sng" strike="noStrike" cap="none">
                <a:solidFill>
                  <a:schemeClr val="hlink"/>
                </a:solidFill>
                <a:latin typeface="Calibri"/>
                <a:ea typeface="Calibri"/>
                <a:cs typeface="Calibri"/>
                <a:sym typeface="Calibri"/>
                <a:hlinkClick r:id="rId6"/>
              </a:rPr>
              <a:t>Zakon o avtorskih in sorodnih pravicah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g30ac361b7fa_1_170"/>
          <p:cNvSpPr txBox="1"/>
          <p:nvPr/>
        </p:nvSpPr>
        <p:spPr>
          <a:xfrm>
            <a:off x="1491901" y="2035961"/>
            <a:ext cx="48768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chemeClr val="accent2"/>
                </a:solidFill>
                <a:latin typeface="Calibri"/>
                <a:ea typeface="Calibri"/>
                <a:cs typeface="Calibri"/>
                <a:sym typeface="Calibri"/>
              </a:rPr>
              <a:t>Možnosti:</a:t>
            </a:r>
            <a:endParaRPr sz="1400" b="0" i="0" u="none" strike="noStrike" cap="none">
              <a:solidFill>
                <a:schemeClr val="accent2"/>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sng" strike="noStrike" cap="none">
                <a:solidFill>
                  <a:schemeClr val="hlink"/>
                </a:solidFill>
                <a:latin typeface="Calibri"/>
                <a:ea typeface="Calibri"/>
                <a:cs typeface="Calibri"/>
                <a:sym typeface="Calibri"/>
                <a:hlinkClick r:id="rId9"/>
              </a:rPr>
              <a:t>Ocena tveganja</a:t>
            </a:r>
            <a:endParaRPr sz="1400" b="0" i="0" u="none" strike="noStrike" cap="none">
              <a:solidFill>
                <a:schemeClr val="accent2"/>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none" strike="noStrike" cap="none">
                <a:solidFill>
                  <a:schemeClr val="accent2"/>
                </a:solidFill>
                <a:latin typeface="Calibri"/>
                <a:ea typeface="Calibri"/>
                <a:cs typeface="Calibri"/>
                <a:sym typeface="Calibri"/>
              </a:rPr>
              <a:t>Soglasje; informacijski dopis</a:t>
            </a:r>
            <a:endParaRPr sz="1400" b="0" i="0" u="none" strike="noStrike" cap="none">
              <a:solidFill>
                <a:schemeClr val="accent2"/>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none" strike="noStrike" cap="none">
                <a:solidFill>
                  <a:schemeClr val="accent2"/>
                </a:solidFill>
                <a:latin typeface="Calibri"/>
                <a:ea typeface="Calibri"/>
                <a:cs typeface="Calibri"/>
                <a:sym typeface="Calibri"/>
              </a:rPr>
              <a:t>Anonimizacija</a:t>
            </a:r>
            <a:endParaRPr sz="2000" b="0" i="0" u="none" strike="noStrike" cap="none">
              <a:solidFill>
                <a:schemeClr val="accent2"/>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none" strike="noStrike" cap="none">
                <a:solidFill>
                  <a:schemeClr val="accent2"/>
                </a:solidFill>
                <a:latin typeface="Calibri"/>
                <a:ea typeface="Calibri"/>
                <a:cs typeface="Calibri"/>
                <a:sym typeface="Calibri"/>
              </a:rPr>
              <a:t>Omejitve dostopa</a:t>
            </a:r>
            <a:endParaRPr/>
          </a:p>
          <a:p>
            <a:pPr marL="342900" marR="0" lvl="0" indent="-342900" algn="l" rtl="0">
              <a:lnSpc>
                <a:spcPct val="100000"/>
              </a:lnSpc>
              <a:spcBef>
                <a:spcPts val="0"/>
              </a:spcBef>
              <a:spcAft>
                <a:spcPts val="0"/>
              </a:spcAft>
              <a:buClr>
                <a:srgbClr val="FF0000"/>
              </a:buClr>
              <a:buSzPts val="2000"/>
              <a:buFont typeface="Arial"/>
              <a:buChar char="-"/>
            </a:pPr>
            <a:r>
              <a:rPr lang="sl-SI" sz="2000" b="0" i="0" u="none" strike="noStrike" cap="none">
                <a:solidFill>
                  <a:schemeClr val="accent2"/>
                </a:solidFill>
                <a:latin typeface="Calibri"/>
                <a:ea typeface="Calibri"/>
                <a:cs typeface="Calibri"/>
                <a:sym typeface="Calibri"/>
              </a:rPr>
              <a:t>Licence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1" name="Google Shape;381;g30ac361b7fa_1_170"/>
          <p:cNvSpPr txBox="1"/>
          <p:nvPr/>
        </p:nvSpPr>
        <p:spPr>
          <a:xfrm>
            <a:off x="6884825" y="4426349"/>
            <a:ext cx="50181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l-SI" sz="2000" b="0" i="0" u="none" strike="noStrike" cap="none">
                <a:solidFill>
                  <a:schemeClr val="accent2"/>
                </a:solidFill>
                <a:latin typeface="Calibri"/>
                <a:ea typeface="Calibri"/>
                <a:cs typeface="Calibri"/>
                <a:sym typeface="Calibri"/>
              </a:rPr>
              <a:t>Pripomočki:</a:t>
            </a:r>
            <a:endParaRPr sz="1400" b="0" i="0" u="none" strike="noStrike" cap="none">
              <a:solidFill>
                <a:schemeClr val="accent2"/>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sl-SI" sz="2000" b="0" i="0" u="sng" strike="noStrike" cap="none">
                <a:solidFill>
                  <a:schemeClr val="hlink"/>
                </a:solidFill>
                <a:latin typeface="Calibri"/>
                <a:ea typeface="Calibri"/>
                <a:cs typeface="Calibri"/>
                <a:sym typeface="Calibri"/>
                <a:hlinkClick r:id="rId10"/>
              </a:rPr>
              <a:t>Ethics and Data Protection Decision Tree (EC)</a:t>
            </a:r>
            <a:endParaRPr sz="2000">
              <a:solidFill>
                <a:srgbClr val="FF0000"/>
              </a:solidFill>
              <a:latin typeface="Calibri"/>
              <a:ea typeface="Calibri"/>
              <a:cs typeface="Calibri"/>
              <a:sym typeface="Calibri"/>
            </a:endParaRPr>
          </a:p>
          <a:p>
            <a:pPr marL="342900" marR="0" lvl="0" indent="-342900" algn="l" rtl="0">
              <a:lnSpc>
                <a:spcPct val="100000"/>
              </a:lnSpc>
              <a:spcBef>
                <a:spcPts val="0"/>
              </a:spcBef>
              <a:spcAft>
                <a:spcPts val="0"/>
              </a:spcAft>
              <a:buClr>
                <a:srgbClr val="FF0000"/>
              </a:buClr>
              <a:buSzPts val="2000"/>
              <a:buFont typeface="Calibri"/>
              <a:buChar char="-"/>
            </a:pPr>
            <a:r>
              <a:rPr lang="sl-SI" sz="2000" u="sng">
                <a:solidFill>
                  <a:schemeClr val="hlink"/>
                </a:solidFill>
                <a:latin typeface="Calibri"/>
                <a:ea typeface="Calibri"/>
                <a:cs typeface="Calibri"/>
                <a:sym typeface="Calibri"/>
                <a:hlinkClick r:id="rId11"/>
              </a:rPr>
              <a:t>The Observatory of Anonymity</a:t>
            </a:r>
            <a:endParaRPr sz="2000">
              <a:solidFill>
                <a:srgbClr val="FF0000"/>
              </a:solidFill>
              <a:latin typeface="Calibri"/>
              <a:ea typeface="Calibri"/>
              <a:cs typeface="Calibri"/>
              <a:sym typeface="Calibri"/>
            </a:endParaRPr>
          </a:p>
          <a:p>
            <a:pPr marL="45720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82" name="Google Shape;382;g30ac361b7fa_1_170"/>
          <p:cNvPicPr preferRelativeResize="0"/>
          <p:nvPr/>
        </p:nvPicPr>
        <p:blipFill>
          <a:blip r:embed="rId12">
            <a:alphaModFix/>
          </a:blip>
          <a:stretch>
            <a:fillRect/>
          </a:stretch>
        </p:blipFill>
        <p:spPr>
          <a:xfrm>
            <a:off x="10940750" y="5474850"/>
            <a:ext cx="817500" cy="81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0ac063bcad_1_149"/>
          <p:cNvSpPr txBox="1">
            <a:spLocks noGrp="1"/>
          </p:cNvSpPr>
          <p:nvPr>
            <p:ph type="title"/>
          </p:nvPr>
        </p:nvSpPr>
        <p:spPr>
          <a:xfrm>
            <a:off x="838200" y="654551"/>
            <a:ext cx="10515600" cy="103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sz="5000" b="1">
                <a:solidFill>
                  <a:schemeClr val="accent2"/>
                </a:solidFill>
              </a:rPr>
              <a:t>Prednosti odprte znanosti</a:t>
            </a:r>
            <a:endParaRPr/>
          </a:p>
        </p:txBody>
      </p:sp>
      <p:sp>
        <p:nvSpPr>
          <p:cNvPr id="238" name="Google Shape;238;g30ac063bcad_1_149"/>
          <p:cNvSpPr txBox="1">
            <a:spLocks noGrp="1"/>
          </p:cNvSpPr>
          <p:nvPr>
            <p:ph type="body" idx="1"/>
          </p:nvPr>
        </p:nvSpPr>
        <p:spPr>
          <a:xfrm>
            <a:off x="838200" y="1825625"/>
            <a:ext cx="10919100" cy="46173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sl-SI" sz="2400"/>
              <a:t>Povečana prepoznavnost in </a:t>
            </a:r>
            <a:r>
              <a:rPr lang="sl-SI" sz="2400" b="1"/>
              <a:t>vidnost </a:t>
            </a:r>
            <a:r>
              <a:rPr lang="sl-SI" sz="2400" i="1"/>
              <a:t>(članki z odprtih dostopom se prenesejo približno štirikrat več kot članki brez odprtega dostopa; so takoj dostopni in indeksirani s strani Google Učenjak)</a:t>
            </a:r>
            <a:endParaRPr sz="2400" i="1"/>
          </a:p>
          <a:p>
            <a:pPr marL="0" lvl="0" indent="0" algn="l" rtl="0">
              <a:spcBef>
                <a:spcPts val="1000"/>
              </a:spcBef>
              <a:spcAft>
                <a:spcPts val="0"/>
              </a:spcAft>
              <a:buNone/>
            </a:pPr>
            <a:r>
              <a:rPr lang="sl-SI" sz="2400" b="1"/>
              <a:t>Interdisciplinarnost </a:t>
            </a:r>
            <a:r>
              <a:rPr lang="sl-SI" sz="2400" i="1"/>
              <a:t>(dostop do podatkov in objav z drugih področij, obdelava iz drugega zornega kota)</a:t>
            </a:r>
            <a:endParaRPr sz="2400" i="1"/>
          </a:p>
          <a:p>
            <a:pPr marL="0" lvl="0" indent="0" algn="l" rtl="0">
              <a:spcBef>
                <a:spcPts val="1000"/>
              </a:spcBef>
              <a:spcAft>
                <a:spcPts val="0"/>
              </a:spcAft>
              <a:buNone/>
            </a:pPr>
            <a:r>
              <a:rPr lang="sl-SI" sz="2400" b="1"/>
              <a:t>Vpliv </a:t>
            </a:r>
            <a:r>
              <a:rPr lang="sl-SI" sz="2400"/>
              <a:t>raziskav </a:t>
            </a:r>
            <a:r>
              <a:rPr lang="sl-SI" sz="2400" i="1"/>
              <a:t>(učinek, industrija, oblikovalci politik, širša uporabnost s strani strokovnjakov iz drugih področij, npr. pravniki)</a:t>
            </a:r>
            <a:endParaRPr sz="2400" i="1"/>
          </a:p>
          <a:p>
            <a:pPr marL="0" lvl="0" indent="0" algn="l" rtl="0">
              <a:spcBef>
                <a:spcPts val="1000"/>
              </a:spcBef>
              <a:spcAft>
                <a:spcPts val="0"/>
              </a:spcAft>
              <a:buNone/>
            </a:pPr>
            <a:r>
              <a:rPr lang="sl-SI" sz="2400" b="1"/>
              <a:t>Učinkovitost </a:t>
            </a:r>
            <a:r>
              <a:rPr lang="sl-SI" sz="2400" i="1"/>
              <a:t>(gradimo na obstoječem znanju, izognemo se podvajanju, objava negativnih rezultatov)</a:t>
            </a:r>
            <a:endParaRPr sz="2400" i="1"/>
          </a:p>
          <a:p>
            <a:pPr marL="0" lvl="0" indent="0" algn="l" rtl="0">
              <a:spcBef>
                <a:spcPts val="1000"/>
              </a:spcBef>
              <a:spcAft>
                <a:spcPts val="0"/>
              </a:spcAft>
              <a:buNone/>
            </a:pPr>
            <a:r>
              <a:rPr lang="sl-SI" sz="2400"/>
              <a:t>Znanstvena </a:t>
            </a:r>
            <a:r>
              <a:rPr lang="sl-SI" sz="2400" b="1"/>
              <a:t>celovitost </a:t>
            </a:r>
            <a:r>
              <a:rPr lang="sl-SI" sz="2400"/>
              <a:t>(odkritje ponarejanja in plagiatorstva; omogočimo replikacijo in ponovljivost)</a:t>
            </a:r>
            <a:endParaRPr sz="2400"/>
          </a:p>
          <a:p>
            <a:pPr marL="0" lvl="0" indent="0" algn="l" rtl="0">
              <a:spcBef>
                <a:spcPts val="1000"/>
              </a:spcBef>
              <a:spcAft>
                <a:spcPts val="0"/>
              </a:spcAft>
              <a:buNone/>
            </a:pPr>
            <a:r>
              <a:rPr lang="sl-SI" sz="2400"/>
              <a:t>Globalno znanstveno </a:t>
            </a:r>
            <a:r>
              <a:rPr lang="sl-SI" sz="2400" b="1"/>
              <a:t>mreženje in sodelovanje </a:t>
            </a:r>
            <a:r>
              <a:rPr lang="sl-SI" sz="2400" i="1"/>
              <a:t>(kontakt, tudi če nisi naročen na revijo)</a:t>
            </a:r>
            <a:endParaRPr sz="2400" i="1"/>
          </a:p>
          <a:p>
            <a:pPr marL="0" lvl="0" indent="0" algn="l" rtl="0">
              <a:spcBef>
                <a:spcPts val="1000"/>
              </a:spcBef>
              <a:spcAft>
                <a:spcPts val="0"/>
              </a:spcAft>
              <a:buNone/>
            </a:pPr>
            <a:r>
              <a:rPr lang="sl-SI" sz="2400"/>
              <a:t>Povezovanje </a:t>
            </a:r>
            <a:r>
              <a:rPr lang="sl-SI" sz="2400" b="1"/>
              <a:t>izven raziskovalne sfere </a:t>
            </a:r>
            <a:r>
              <a:rPr lang="sl-SI" sz="2400" i="1"/>
              <a:t>(dostop do rezultatov vsem; preprečevanje lažnih novic)</a:t>
            </a:r>
            <a:endParaRPr sz="2400" i="1"/>
          </a:p>
        </p:txBody>
      </p:sp>
      <p:sp>
        <p:nvSpPr>
          <p:cNvPr id="239" name="Google Shape;239;g30ac063bcad_1_149"/>
          <p:cNvSpPr txBox="1"/>
          <p:nvPr/>
        </p:nvSpPr>
        <p:spPr>
          <a:xfrm>
            <a:off x="9280775" y="6164525"/>
            <a:ext cx="1641300" cy="2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Vir</a:t>
            </a:r>
            <a:endParaRPr sz="2800">
              <a:latin typeface="Calibri"/>
              <a:ea typeface="Calibri"/>
              <a:cs typeface="Calibri"/>
              <a:sym typeface="Calibri"/>
            </a:endParaRPr>
          </a:p>
        </p:txBody>
      </p:sp>
      <p:sp>
        <p:nvSpPr>
          <p:cNvPr id="240" name="Google Shape;240;g30ac063bcad_1_149"/>
          <p:cNvSpPr txBox="1"/>
          <p:nvPr/>
        </p:nvSpPr>
        <p:spPr>
          <a:xfrm>
            <a:off x="7522300" y="273550"/>
            <a:ext cx="2007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a:solidFill>
                  <a:srgbClr val="0000FF"/>
                </a:solidFill>
                <a:latin typeface="Calibri"/>
                <a:ea typeface="Calibri"/>
                <a:cs typeface="Calibri"/>
                <a:sym typeface="Calibri"/>
              </a:rPr>
              <a:t>PONOVIMO</a:t>
            </a:r>
            <a:endParaRPr sz="2800">
              <a:solidFill>
                <a:srgbClr val="0000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30ac063bcad_1_318"/>
          <p:cNvSpPr txBox="1">
            <a:spLocks noGrp="1"/>
          </p:cNvSpPr>
          <p:nvPr>
            <p:ph type="title"/>
          </p:nvPr>
        </p:nvSpPr>
        <p:spPr>
          <a:xfrm>
            <a:off x="693824" y="1244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dirty="0">
                <a:solidFill>
                  <a:srgbClr val="ED7D31"/>
                </a:solidFill>
              </a:rPr>
              <a:t>Ali bom zbiral naslednje podatke?</a:t>
            </a:r>
            <a:endParaRPr dirty="0"/>
          </a:p>
        </p:txBody>
      </p:sp>
      <p:sp>
        <p:nvSpPr>
          <p:cNvPr id="388" name="Google Shape;388;g30ac063bcad_1_318"/>
          <p:cNvSpPr txBox="1"/>
          <p:nvPr/>
        </p:nvSpPr>
        <p:spPr>
          <a:xfrm>
            <a:off x="825500" y="1450200"/>
            <a:ext cx="5011500" cy="483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2200" b="1">
                <a:solidFill>
                  <a:schemeClr val="dk1"/>
                </a:solidFill>
                <a:latin typeface="Calibri"/>
                <a:ea typeface="Calibri"/>
                <a:cs typeface="Calibri"/>
                <a:sym typeface="Calibri"/>
              </a:rPr>
              <a:t>Splošni osebni podatki:</a:t>
            </a:r>
            <a:endParaRPr sz="2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Ime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Osebna identifikacijska številka ali druga državna identifikacijska številka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Datum rojstva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Kontaktni podatki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Spletni identifikatorji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Ljudje na slikah ali video posnetkih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Glas na zvočnih posnetkih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Podatki o lokaciji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Podatki o ozadju, ki se v kombinaciji lahko uporabijo za identifikacijo posameznika </a:t>
            </a:r>
            <a:endParaRPr sz="2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l-SI" sz="2200">
                <a:solidFill>
                  <a:schemeClr val="dk1"/>
                </a:solidFill>
                <a:latin typeface="Calibri"/>
                <a:ea typeface="Calibri"/>
                <a:cs typeface="Calibri"/>
                <a:sym typeface="Calibri"/>
              </a:rPr>
              <a:t>- Drugi osebni podatki</a:t>
            </a:r>
            <a:endParaRPr sz="2000">
              <a:solidFill>
                <a:srgbClr val="FF0000"/>
              </a:solidFill>
              <a:latin typeface="Calibri"/>
              <a:ea typeface="Calibri"/>
              <a:cs typeface="Calibri"/>
              <a:sym typeface="Calibri"/>
            </a:endParaRPr>
          </a:p>
        </p:txBody>
      </p:sp>
      <p:sp>
        <p:nvSpPr>
          <p:cNvPr id="389" name="Google Shape;389;g30ac063bcad_1_318"/>
          <p:cNvSpPr txBox="1"/>
          <p:nvPr/>
        </p:nvSpPr>
        <p:spPr>
          <a:xfrm>
            <a:off x="6789625" y="1450200"/>
            <a:ext cx="47535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2200" b="1">
                <a:solidFill>
                  <a:schemeClr val="dk1"/>
                </a:solidFill>
                <a:latin typeface="Calibri"/>
                <a:ea typeface="Calibri"/>
                <a:cs typeface="Calibri"/>
                <a:sym typeface="Calibri"/>
              </a:rPr>
              <a:t>Posebne vrste osebni podatkov:</a:t>
            </a:r>
            <a:endParaRPr sz="2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Zdravstveni podatki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Rasno in etično poreklo posameznika</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Politična mnenja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Verska prepričanja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Filozofska prepričanja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Spolno življenje in spolna usmerjenost</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Članstvo v sindikatu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Genetski podatki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Biometrični podatki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sl-SI" sz="2200">
                <a:solidFill>
                  <a:schemeClr val="dk1"/>
                </a:solidFill>
                <a:latin typeface="Calibri"/>
                <a:ea typeface="Calibri"/>
                <a:cs typeface="Calibri"/>
                <a:sym typeface="Calibri"/>
              </a:rPr>
              <a:t>- Kazniva dejanja</a:t>
            </a:r>
            <a:endParaRPr sz="2200">
              <a:solidFill>
                <a:schemeClr val="dk1"/>
              </a:solidFill>
              <a:latin typeface="Calibri"/>
              <a:ea typeface="Calibri"/>
              <a:cs typeface="Calibri"/>
              <a:sym typeface="Calibri"/>
            </a:endParaRPr>
          </a:p>
        </p:txBody>
      </p:sp>
      <p:pic>
        <p:nvPicPr>
          <p:cNvPr id="390" name="Google Shape;390;g30ac063bcad_1_318">
            <a:hlinkClick r:id="rId3"/>
          </p:cNvPr>
          <p:cNvPicPr preferRelativeResize="0"/>
          <p:nvPr/>
        </p:nvPicPr>
        <p:blipFill>
          <a:blip r:embed="rId4">
            <a:alphaModFix/>
          </a:blip>
          <a:stretch>
            <a:fillRect/>
          </a:stretch>
        </p:blipFill>
        <p:spPr>
          <a:xfrm>
            <a:off x="6393950" y="5391694"/>
            <a:ext cx="5239000" cy="481925"/>
          </a:xfrm>
          <a:prstGeom prst="rect">
            <a:avLst/>
          </a:prstGeom>
          <a:noFill/>
          <a:ln>
            <a:noFill/>
          </a:ln>
        </p:spPr>
      </p:pic>
      <p:pic>
        <p:nvPicPr>
          <p:cNvPr id="391" name="Google Shape;391;g30ac063bcad_1_318">
            <a:hlinkClick r:id="rId3"/>
          </p:cNvPr>
          <p:cNvPicPr preferRelativeResize="0"/>
          <p:nvPr/>
        </p:nvPicPr>
        <p:blipFill>
          <a:blip r:embed="rId5">
            <a:alphaModFix/>
          </a:blip>
          <a:stretch>
            <a:fillRect/>
          </a:stretch>
        </p:blipFill>
        <p:spPr>
          <a:xfrm>
            <a:off x="8001000" y="5978700"/>
            <a:ext cx="837194" cy="269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30ac063bcad_1_343"/>
          <p:cNvSpPr txBox="1">
            <a:spLocks noGrp="1"/>
          </p:cNvSpPr>
          <p:nvPr>
            <p:ph type="title"/>
          </p:nvPr>
        </p:nvSpPr>
        <p:spPr>
          <a:xfrm>
            <a:off x="838203" y="365129"/>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sz="4500" b="1">
                <a:solidFill>
                  <a:srgbClr val="ED7D31"/>
                </a:solidFill>
              </a:rPr>
              <a:t>Etična komisija UL, FF</a:t>
            </a:r>
            <a:endParaRPr sz="4500" b="1">
              <a:solidFill>
                <a:srgbClr val="ED7D31"/>
              </a:solidFill>
            </a:endParaRPr>
          </a:p>
        </p:txBody>
      </p:sp>
      <p:sp>
        <p:nvSpPr>
          <p:cNvPr id="397" name="Google Shape;397;g30ac063bcad_1_343"/>
          <p:cNvSpPr txBox="1">
            <a:spLocks noGrp="1"/>
          </p:cNvSpPr>
          <p:nvPr>
            <p:ph type="body" idx="1"/>
          </p:nvPr>
        </p:nvSpPr>
        <p:spPr>
          <a:xfrm>
            <a:off x="838203" y="1503227"/>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sl-SI" sz="2400"/>
              <a:t>“Komisija za etiko Filozofske fakultete (KEFF) obravnava vloge za etično presojo raziskovalnih nalog in projektov, ki potekajo v okviru Filozofske fakultete (FF) ter </a:t>
            </a:r>
            <a:r>
              <a:rPr lang="sl-SI" sz="2400" b="1"/>
              <a:t>vključujejo delo z ljudmi</a:t>
            </a:r>
            <a:r>
              <a:rPr lang="sl-SI" sz="2400"/>
              <a:t>. V obravnavo sprejema vloge učiteljev, raziskovalcev in raziskovalnih sodelavcev, zaposlenih v okviru FF ter študentov dodiplomskega, magistrskega in doktorskega študija FF.”</a:t>
            </a:r>
            <a:endParaRPr sz="2400"/>
          </a:p>
          <a:p>
            <a:pPr marL="0" lvl="0" indent="0" algn="l" rtl="0">
              <a:spcBef>
                <a:spcPts val="1000"/>
              </a:spcBef>
              <a:spcAft>
                <a:spcPts val="0"/>
              </a:spcAft>
              <a:buNone/>
            </a:pPr>
            <a:r>
              <a:rPr lang="sl-SI" sz="2400"/>
              <a:t>VRSTE VLOG</a:t>
            </a:r>
            <a:endParaRPr sz="2400"/>
          </a:p>
          <a:p>
            <a:pPr marL="457200" lvl="0" indent="-381000" algn="l" rtl="0">
              <a:spcBef>
                <a:spcPts val="1000"/>
              </a:spcBef>
              <a:spcAft>
                <a:spcPts val="0"/>
              </a:spcAft>
              <a:buClr>
                <a:schemeClr val="dk1"/>
              </a:buClr>
              <a:buSzPts val="2400"/>
              <a:buFont typeface="Calibri"/>
              <a:buChar char="-"/>
            </a:pPr>
            <a:r>
              <a:rPr lang="sl-SI" sz="2400" b="1" i="1">
                <a:solidFill>
                  <a:schemeClr val="dk1"/>
                </a:solidFill>
              </a:rPr>
              <a:t>Raziskave, ki ne potrebujejo etične presoje</a:t>
            </a:r>
            <a:r>
              <a:rPr lang="sl-SI" sz="2400">
                <a:solidFill>
                  <a:schemeClr val="dk1"/>
                </a:solidFill>
              </a:rPr>
              <a:t>, izbran član komisije le preveri, ali raziskava izpolnjuje ustrezne kriterije ter vlagatelju poda ustrezno potrdilo. </a:t>
            </a:r>
            <a:endParaRPr sz="2400">
              <a:solidFill>
                <a:schemeClr val="dk1"/>
              </a:solidFill>
            </a:endParaRPr>
          </a:p>
          <a:p>
            <a:pPr marL="457200" lvl="0" indent="-381000" algn="l" rtl="0">
              <a:spcBef>
                <a:spcPts val="0"/>
              </a:spcBef>
              <a:spcAft>
                <a:spcPts val="0"/>
              </a:spcAft>
              <a:buClr>
                <a:schemeClr val="dk1"/>
              </a:buClr>
              <a:buSzPts val="2400"/>
              <a:buFont typeface="Calibri"/>
              <a:buChar char="-"/>
            </a:pPr>
            <a:r>
              <a:rPr lang="sl-SI" sz="2400">
                <a:solidFill>
                  <a:schemeClr val="dk1"/>
                </a:solidFill>
              </a:rPr>
              <a:t>Pri </a:t>
            </a:r>
            <a:r>
              <a:rPr lang="sl-SI" sz="2400" b="1" i="1">
                <a:solidFill>
                  <a:schemeClr val="dk1"/>
                </a:solidFill>
              </a:rPr>
              <a:t>raziskavah z minimalnim tveganjem</a:t>
            </a:r>
            <a:r>
              <a:rPr lang="sl-SI" sz="2400">
                <a:solidFill>
                  <a:schemeClr val="dk1"/>
                </a:solidFill>
              </a:rPr>
              <a:t> se etično presojo zaupa ustreznemu članu komisije, ki preveri, ali vloga izpolnjuje kriterije, vlogo pregleda in poda svoje mnenje. </a:t>
            </a:r>
            <a:endParaRPr sz="2400">
              <a:solidFill>
                <a:schemeClr val="dk1"/>
              </a:solidFill>
            </a:endParaRPr>
          </a:p>
          <a:p>
            <a:pPr marL="457200" lvl="0" indent="-381000" algn="l" rtl="0">
              <a:spcBef>
                <a:spcPts val="0"/>
              </a:spcBef>
              <a:spcAft>
                <a:spcPts val="0"/>
              </a:spcAft>
              <a:buClr>
                <a:schemeClr val="dk1"/>
              </a:buClr>
              <a:buSzPts val="2400"/>
              <a:buFont typeface="Calibri"/>
              <a:buChar char="-"/>
            </a:pPr>
            <a:r>
              <a:rPr lang="sl-SI" sz="2400" b="1" i="1">
                <a:solidFill>
                  <a:schemeClr val="dk1"/>
                </a:solidFill>
              </a:rPr>
              <a:t>Raziskave, ki presegajo minimalno tveganje</a:t>
            </a:r>
            <a:r>
              <a:rPr lang="sl-SI" sz="2400">
                <a:solidFill>
                  <a:schemeClr val="dk1"/>
                </a:solidFill>
              </a:rPr>
              <a:t> pa so deležne presoje vseh članov KEFF. </a:t>
            </a:r>
            <a:endParaRPr sz="2400"/>
          </a:p>
        </p:txBody>
      </p:sp>
      <p:sp>
        <p:nvSpPr>
          <p:cNvPr id="398" name="Google Shape;398;g30ac063bcad_1_343"/>
          <p:cNvSpPr txBox="1"/>
          <p:nvPr/>
        </p:nvSpPr>
        <p:spPr>
          <a:xfrm>
            <a:off x="10042800" y="6252300"/>
            <a:ext cx="1311000" cy="2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VIR</a:t>
            </a:r>
            <a:endParaRPr sz="2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30ac063bcad_1_383"/>
          <p:cNvSpPr txBox="1">
            <a:spLocks noGrp="1"/>
          </p:cNvSpPr>
          <p:nvPr>
            <p:ph type="body" idx="1"/>
          </p:nvPr>
        </p:nvSpPr>
        <p:spPr>
          <a:xfrm>
            <a:off x="498150" y="1385975"/>
            <a:ext cx="11195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sl-SI" sz="2200"/>
              <a:t>“Raziskovalne študije se razlikujejo v obsegu in vrsti udeležbe, ki jo zahtevajo od udeležencev ter v naravi in obsegu potencialne nevarnosti, neugodja ali škode, katerim so udeleženci zaradi sodelovanja izpostavljeni. Ločimo:</a:t>
            </a:r>
            <a:endParaRPr sz="2200"/>
          </a:p>
          <a:p>
            <a:pPr marL="0" lvl="0" indent="0" algn="l" rtl="0">
              <a:lnSpc>
                <a:spcPct val="100000"/>
              </a:lnSpc>
              <a:spcBef>
                <a:spcPts val="0"/>
              </a:spcBef>
              <a:spcAft>
                <a:spcPts val="0"/>
              </a:spcAft>
              <a:buNone/>
            </a:pPr>
            <a:r>
              <a:rPr lang="sl-SI" sz="2200"/>
              <a:t>a) </a:t>
            </a:r>
            <a:r>
              <a:rPr lang="sl-SI" sz="2200" b="1"/>
              <a:t>raziskave, ki ne potrebujejo presoje:</a:t>
            </a:r>
            <a:r>
              <a:rPr lang="sl-SI" sz="2200"/>
              <a:t> </a:t>
            </a:r>
            <a:endParaRPr sz="2200"/>
          </a:p>
          <a:p>
            <a:pPr marL="0" lvl="0" indent="0" algn="l" rtl="0">
              <a:lnSpc>
                <a:spcPct val="100000"/>
              </a:lnSpc>
              <a:spcBef>
                <a:spcPts val="0"/>
              </a:spcBef>
              <a:spcAft>
                <a:spcPts val="0"/>
              </a:spcAft>
              <a:buNone/>
            </a:pPr>
            <a:r>
              <a:rPr lang="sl-SI" sz="2200"/>
              <a:t>raziskava ne presega običajnih vsakodnevnih (poklicnih, izobraževalnih, prostočasnih in drugih) aktivnosti udeležencev ali zahteva le minimalno udeležbo sodelujočih v raziskavi in se v njenem okviru ne zbirajo identificirani osebni podatki,</a:t>
            </a:r>
            <a:endParaRPr sz="2200"/>
          </a:p>
          <a:p>
            <a:pPr marL="0" lvl="0" indent="0" algn="l" rtl="0">
              <a:lnSpc>
                <a:spcPct val="100000"/>
              </a:lnSpc>
              <a:spcBef>
                <a:spcPts val="0"/>
              </a:spcBef>
              <a:spcAft>
                <a:spcPts val="0"/>
              </a:spcAft>
              <a:buNone/>
            </a:pPr>
            <a:r>
              <a:rPr lang="sl-SI" sz="2200"/>
              <a:t>b) </a:t>
            </a:r>
            <a:r>
              <a:rPr lang="sl-SI" sz="2200" b="1"/>
              <a:t>raziskave z minimalnim tveganjem za udeležence:</a:t>
            </a:r>
            <a:endParaRPr sz="2200" b="1"/>
          </a:p>
          <a:p>
            <a:pPr marL="0" lvl="0" indent="0" algn="l" rtl="0">
              <a:lnSpc>
                <a:spcPct val="100000"/>
              </a:lnSpc>
              <a:spcBef>
                <a:spcPts val="0"/>
              </a:spcBef>
              <a:spcAft>
                <a:spcPts val="0"/>
              </a:spcAft>
              <a:buNone/>
            </a:pPr>
            <a:r>
              <a:rPr lang="sl-SI" sz="2200"/>
              <a:t>raziskava presega običajne vsakodnevne poklicne, izobraževalne, prostočasne in druge aktivnosti, zahteva aktivno udeležbo sodelujočih v raziskavi, oziroma se v njenem okviru zbirajo identificirani osebni podatki, pri tem pa obseg in vrsta potencialnih nevarnosti, neugodja ali škode ne presega obremenitev, ki jim je posameznik izpostavljen v vsakdanjem življenju,</a:t>
            </a:r>
            <a:endParaRPr sz="2200"/>
          </a:p>
          <a:p>
            <a:pPr marL="0" lvl="0" indent="0" algn="l" rtl="0">
              <a:lnSpc>
                <a:spcPct val="100000"/>
              </a:lnSpc>
              <a:spcBef>
                <a:spcPts val="0"/>
              </a:spcBef>
              <a:spcAft>
                <a:spcPts val="0"/>
              </a:spcAft>
              <a:buNone/>
            </a:pPr>
            <a:r>
              <a:rPr lang="sl-SI" sz="2200"/>
              <a:t>c) </a:t>
            </a:r>
            <a:r>
              <a:rPr lang="sl-SI" sz="2200" b="1"/>
              <a:t>raziskave, ki presegajo minimalno tveganje:</a:t>
            </a:r>
            <a:endParaRPr sz="2200" b="1"/>
          </a:p>
          <a:p>
            <a:pPr marL="0" lvl="0" indent="0" algn="l" rtl="0">
              <a:lnSpc>
                <a:spcPct val="100000"/>
              </a:lnSpc>
              <a:spcBef>
                <a:spcPts val="0"/>
              </a:spcBef>
              <a:spcAft>
                <a:spcPts val="0"/>
              </a:spcAft>
              <a:buNone/>
            </a:pPr>
            <a:r>
              <a:rPr lang="sl-SI" sz="2200"/>
              <a:t>raziskava vključuje elemente, ki presegajo minimalno tveganje ali jih iz drugih razlogov člani komisije ocenjujejo kot etično občutljive ali sporne.”</a:t>
            </a:r>
            <a:endParaRPr sz="2200"/>
          </a:p>
        </p:txBody>
      </p:sp>
      <p:sp>
        <p:nvSpPr>
          <p:cNvPr id="404" name="Google Shape;404;g30ac063bcad_1_383"/>
          <p:cNvSpPr txBox="1">
            <a:spLocks noGrp="1"/>
          </p:cNvSpPr>
          <p:nvPr>
            <p:ph type="title"/>
          </p:nvPr>
        </p:nvSpPr>
        <p:spPr>
          <a:xfrm>
            <a:off x="4283700" y="177525"/>
            <a:ext cx="7070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sz="4500" b="1">
                <a:solidFill>
                  <a:srgbClr val="ED7D31"/>
                </a:solidFill>
              </a:rPr>
              <a:t>KERL UL - Vrste presoj</a:t>
            </a:r>
            <a:endParaRPr sz="4500" b="1">
              <a:solidFill>
                <a:srgbClr val="ED7D31"/>
              </a:solidFill>
            </a:endParaRPr>
          </a:p>
        </p:txBody>
      </p:sp>
      <p:sp>
        <p:nvSpPr>
          <p:cNvPr id="405" name="Google Shape;405;g30ac063bcad_1_383"/>
          <p:cNvSpPr txBox="1"/>
          <p:nvPr/>
        </p:nvSpPr>
        <p:spPr>
          <a:xfrm>
            <a:off x="10042800" y="6252300"/>
            <a:ext cx="1311000" cy="2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VIR</a:t>
            </a:r>
            <a:endParaRPr sz="28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0ac063bcad_1_352"/>
          <p:cNvSpPr txBox="1">
            <a:spLocks noGrp="1"/>
          </p:cNvSpPr>
          <p:nvPr>
            <p:ph type="title"/>
          </p:nvPr>
        </p:nvSpPr>
        <p:spPr>
          <a:xfrm>
            <a:off x="838203" y="365129"/>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sz="4500" b="1">
                <a:solidFill>
                  <a:srgbClr val="ED7D31"/>
                </a:solidFill>
              </a:rPr>
              <a:t>Etična komisija UL, FF - ZAKAJ?</a:t>
            </a:r>
            <a:endParaRPr sz="4500" b="1">
              <a:solidFill>
                <a:srgbClr val="ED7D31"/>
              </a:solidFill>
            </a:endParaRPr>
          </a:p>
        </p:txBody>
      </p:sp>
      <p:sp>
        <p:nvSpPr>
          <p:cNvPr id="411" name="Google Shape;411;g30ac063bcad_1_352"/>
          <p:cNvSpPr txBox="1">
            <a:spLocks noGrp="1"/>
          </p:cNvSpPr>
          <p:nvPr>
            <p:ph type="body" idx="1"/>
          </p:nvPr>
        </p:nvSpPr>
        <p:spPr>
          <a:xfrm>
            <a:off x="838203" y="1503227"/>
            <a:ext cx="10515600" cy="4351200"/>
          </a:xfrm>
          <a:prstGeom prst="rect">
            <a:avLst/>
          </a:prstGeom>
        </p:spPr>
        <p:txBody>
          <a:bodyPr spcFirstLastPara="1" wrap="square" lIns="91425" tIns="45700" rIns="91425" bIns="45700" anchor="t" anchorCtr="0">
            <a:noAutofit/>
          </a:bodyPr>
          <a:lstStyle/>
          <a:p>
            <a:pPr marL="457200" lvl="0" indent="-361950" algn="l" rtl="0">
              <a:spcBef>
                <a:spcPts val="1000"/>
              </a:spcBef>
              <a:spcAft>
                <a:spcPts val="0"/>
              </a:spcAft>
              <a:buSzPts val="2100"/>
              <a:buChar char="-"/>
            </a:pPr>
            <a:r>
              <a:rPr lang="sl-SI" sz="2100"/>
              <a:t>Ker to od mene zahtevajo </a:t>
            </a:r>
            <a:r>
              <a:rPr lang="sl-SI" sz="2100" b="1"/>
              <a:t>pravilniki</a:t>
            </a:r>
            <a:endParaRPr sz="2100" b="1"/>
          </a:p>
          <a:p>
            <a:pPr marL="0" lvl="0" indent="0" algn="l" rtl="0">
              <a:spcBef>
                <a:spcPts val="1000"/>
              </a:spcBef>
              <a:spcAft>
                <a:spcPts val="0"/>
              </a:spcAft>
              <a:buNone/>
            </a:pPr>
            <a:r>
              <a:rPr lang="sl-SI" sz="2100" i="1">
                <a:solidFill>
                  <a:schemeClr val="dk1"/>
                </a:solidFill>
              </a:rPr>
              <a:t>“</a:t>
            </a:r>
            <a:r>
              <a:rPr lang="sl-SI" sz="2100">
                <a:solidFill>
                  <a:schemeClr val="dk1"/>
                </a:solidFill>
              </a:rPr>
              <a:t>Univerza v Ljubljani že nekaj let ob obravnavi dispozicij doktorskih nalog zahteva, da dispozicijo vsake doktorske naloge, ki vključuje delo z ljudmi, spremlja tudi ustrezna etična presoja predlaganega raziskovalnega dela. Etično presojo je potrebno priložiti dispoziciji najkasneje takrat, ko gre le-ta v presojo Senatu Univerze.”</a:t>
            </a:r>
            <a:endParaRPr sz="2100">
              <a:solidFill>
                <a:schemeClr val="dk1"/>
              </a:solidFill>
            </a:endParaRPr>
          </a:p>
          <a:p>
            <a:pPr marL="457200" lvl="0" indent="-361950" algn="l" rtl="0">
              <a:spcBef>
                <a:spcPts val="1000"/>
              </a:spcBef>
              <a:spcAft>
                <a:spcPts val="0"/>
              </a:spcAft>
              <a:buClr>
                <a:schemeClr val="dk1"/>
              </a:buClr>
              <a:buSzPts val="2100"/>
              <a:buFont typeface="Calibri"/>
              <a:buChar char="-"/>
            </a:pPr>
            <a:r>
              <a:rPr lang="sl-SI" sz="2100" b="1">
                <a:solidFill>
                  <a:schemeClr val="dk1"/>
                </a:solidFill>
              </a:rPr>
              <a:t>Znanstvena revija ob objavi</a:t>
            </a:r>
            <a:endParaRPr sz="2100" b="1">
              <a:solidFill>
                <a:schemeClr val="dk1"/>
              </a:solidFill>
            </a:endParaRPr>
          </a:p>
          <a:p>
            <a:pPr marL="0" lvl="0" indent="0" algn="l" rtl="0">
              <a:spcBef>
                <a:spcPts val="1000"/>
              </a:spcBef>
              <a:spcAft>
                <a:spcPts val="0"/>
              </a:spcAft>
              <a:buNone/>
            </a:pPr>
            <a:r>
              <a:rPr lang="sl-SI" sz="2100">
                <a:solidFill>
                  <a:schemeClr val="dk1"/>
                </a:solidFill>
              </a:rPr>
              <a:t>“V znanstvenih revijah, ki objavljajo empirične članke, se med pogoje za objavo vse pogosteje uvršča tudi ustrezna etična presoja predstavljenega raziskovalnega dela. Večina revij zahteva le podatek o tem, da so udeleženci podali ustrezno obveščeno soglasje k udeležbi v raziskavi. Vse več revij pa ob sprejemu prispevkov zahteva tudi potrdilo, da je bila raziskava deležna ustrezne etične presoje.”</a:t>
            </a:r>
            <a:endParaRPr sz="2100">
              <a:solidFill>
                <a:schemeClr val="dk1"/>
              </a:solidFill>
            </a:endParaRPr>
          </a:p>
          <a:p>
            <a:pPr marL="457200" lvl="0" indent="-361950" algn="l" rtl="0">
              <a:spcBef>
                <a:spcPts val="1000"/>
              </a:spcBef>
              <a:spcAft>
                <a:spcPts val="0"/>
              </a:spcAft>
              <a:buClr>
                <a:schemeClr val="dk1"/>
              </a:buClr>
              <a:buSzPts val="2100"/>
              <a:buFont typeface="Calibri"/>
              <a:buChar char="-"/>
            </a:pPr>
            <a:r>
              <a:rPr lang="sl-SI" sz="2100" b="1">
                <a:solidFill>
                  <a:schemeClr val="dk1"/>
                </a:solidFill>
              </a:rPr>
              <a:t>Potrebno za mednarodno sodelovanje</a:t>
            </a:r>
            <a:endParaRPr sz="2100" b="1">
              <a:solidFill>
                <a:schemeClr val="dk1"/>
              </a:solidFill>
            </a:endParaRPr>
          </a:p>
          <a:p>
            <a:pPr marL="0" lvl="0" indent="0" algn="l" rtl="0">
              <a:spcBef>
                <a:spcPts val="1000"/>
              </a:spcBef>
              <a:spcAft>
                <a:spcPts val="0"/>
              </a:spcAft>
              <a:buNone/>
            </a:pPr>
            <a:r>
              <a:rPr lang="sl-SI" sz="2100">
                <a:solidFill>
                  <a:schemeClr val="dk1"/>
                </a:solidFill>
              </a:rPr>
              <a:t>V primeru mednarodnega sodelovanja, raziskave v katero sta vključeni dve ali več držav, je vedno potrebno preveriti zakonodajo vseh držav. Velikokrat bo v primerih velikih raziskovanj, ki vključujejo delo z ljudmi, potrebno dovoljenje etičnih komisij vseh partnerskih organizacij. </a:t>
            </a:r>
            <a:endParaRPr sz="2100">
              <a:solidFill>
                <a:schemeClr val="dk1"/>
              </a:solidFill>
            </a:endParaRPr>
          </a:p>
        </p:txBody>
      </p:sp>
      <p:sp>
        <p:nvSpPr>
          <p:cNvPr id="412" name="Google Shape;412;g30ac063bcad_1_352"/>
          <p:cNvSpPr txBox="1"/>
          <p:nvPr/>
        </p:nvSpPr>
        <p:spPr>
          <a:xfrm>
            <a:off x="10042800" y="6252300"/>
            <a:ext cx="1311000" cy="2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VIR</a:t>
            </a:r>
            <a:endParaRPr sz="2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30ac063bcad_1_361"/>
          <p:cNvSpPr txBox="1">
            <a:spLocks noGrp="1"/>
          </p:cNvSpPr>
          <p:nvPr>
            <p:ph type="title"/>
          </p:nvPr>
        </p:nvSpPr>
        <p:spPr>
          <a:xfrm>
            <a:off x="838203" y="365129"/>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sl-SI" sz="4500" b="1">
                <a:solidFill>
                  <a:schemeClr val="accent2"/>
                </a:solidFill>
              </a:rPr>
              <a:t>Struktura vloge, UL-FF</a:t>
            </a:r>
            <a:endParaRPr/>
          </a:p>
        </p:txBody>
      </p:sp>
      <p:sp>
        <p:nvSpPr>
          <p:cNvPr id="418" name="Google Shape;418;g30ac063bcad_1_361"/>
          <p:cNvSpPr txBox="1">
            <a:spLocks noGrp="1"/>
          </p:cNvSpPr>
          <p:nvPr>
            <p:ph type="body" idx="1"/>
          </p:nvPr>
        </p:nvSpPr>
        <p:spPr>
          <a:xfrm>
            <a:off x="838203" y="1825627"/>
            <a:ext cx="10515600" cy="4351200"/>
          </a:xfrm>
          <a:prstGeom prst="rect">
            <a:avLst/>
          </a:prstGeom>
        </p:spPr>
        <p:txBody>
          <a:bodyPr spcFirstLastPara="1" wrap="square" lIns="91425" tIns="45700" rIns="91425" bIns="45700" anchor="t" anchorCtr="0">
            <a:normAutofit/>
          </a:bodyPr>
          <a:lstStyle/>
          <a:p>
            <a:pPr marL="457200" lvl="0" indent="-298450" algn="l" rtl="0">
              <a:lnSpc>
                <a:spcPct val="115000"/>
              </a:lnSpc>
              <a:spcBef>
                <a:spcPts val="1200"/>
              </a:spcBef>
              <a:spcAft>
                <a:spcPts val="0"/>
              </a:spcAft>
              <a:buClr>
                <a:schemeClr val="dk1"/>
              </a:buClr>
              <a:buSzPts val="1100"/>
              <a:buChar char="●"/>
            </a:pPr>
            <a:r>
              <a:rPr lang="sl-SI" sz="2000">
                <a:solidFill>
                  <a:schemeClr val="dk1"/>
                </a:solidFill>
              </a:rPr>
              <a:t>Osnovni podatki o vlogi + Uvod</a:t>
            </a:r>
            <a:endParaRPr sz="20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2000">
                <a:solidFill>
                  <a:schemeClr val="dk1"/>
                </a:solidFill>
              </a:rPr>
              <a:t>Udeleženci + način pridobivanja udeležencev</a:t>
            </a:r>
            <a:endParaRPr sz="20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2000">
                <a:solidFill>
                  <a:schemeClr val="dk1"/>
                </a:solidFill>
              </a:rPr>
              <a:t>Raziskovalni načrt</a:t>
            </a:r>
            <a:endParaRPr sz="20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2000">
                <a:solidFill>
                  <a:schemeClr val="dk1"/>
                </a:solidFill>
              </a:rPr>
              <a:t>Postopek</a:t>
            </a:r>
            <a:endParaRPr sz="20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2000">
                <a:solidFill>
                  <a:schemeClr val="dk1"/>
                </a:solidFill>
              </a:rPr>
              <a:t>Soglasje za sodelovanje</a:t>
            </a:r>
            <a:endParaRPr sz="20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2000">
                <a:solidFill>
                  <a:schemeClr val="dk1"/>
                </a:solidFill>
              </a:rPr>
              <a:t>Varovanje in zaupnost podatkov (anonimnost, psevdonimizacija, prepoznavnost podatkov, dostop)</a:t>
            </a:r>
            <a:endParaRPr sz="20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2000">
                <a:solidFill>
                  <a:schemeClr val="dk1"/>
                </a:solidFill>
              </a:rPr>
              <a:t>Ocena morebitnih tveganj in koristi sodelovanja</a:t>
            </a:r>
            <a:endParaRPr sz="20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2000">
                <a:solidFill>
                  <a:schemeClr val="dk1"/>
                </a:solidFill>
              </a:rPr>
              <a:t>Priloge</a:t>
            </a:r>
            <a:endParaRPr sz="4500" b="1">
              <a:solidFill>
                <a:schemeClr val="accent2"/>
              </a:solidFill>
            </a:endParaRPr>
          </a:p>
          <a:p>
            <a:pPr marL="0" lvl="0" indent="0" algn="l" rtl="0">
              <a:spcBef>
                <a:spcPts val="1200"/>
              </a:spcBef>
              <a:spcAft>
                <a:spcPts val="0"/>
              </a:spcAft>
              <a:buNone/>
            </a:pPr>
            <a:endParaRPr sz="4500" b="1">
              <a:solidFill>
                <a:schemeClr val="accent2"/>
              </a:solidFill>
            </a:endParaRPr>
          </a:p>
        </p:txBody>
      </p:sp>
      <p:sp>
        <p:nvSpPr>
          <p:cNvPr id="419" name="Google Shape;419;g30ac063bcad_1_361"/>
          <p:cNvSpPr txBox="1"/>
          <p:nvPr/>
        </p:nvSpPr>
        <p:spPr>
          <a:xfrm>
            <a:off x="9280800" y="4376600"/>
            <a:ext cx="1311000" cy="2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VIR</a:t>
            </a:r>
            <a:endParaRPr sz="2800">
              <a:latin typeface="Calibri"/>
              <a:ea typeface="Calibri"/>
              <a:cs typeface="Calibri"/>
              <a:sym typeface="Calibri"/>
            </a:endParaRPr>
          </a:p>
        </p:txBody>
      </p:sp>
      <p:sp>
        <p:nvSpPr>
          <p:cNvPr id="420" name="Google Shape;420;g30ac063bcad_1_361"/>
          <p:cNvSpPr txBox="1"/>
          <p:nvPr/>
        </p:nvSpPr>
        <p:spPr>
          <a:xfrm>
            <a:off x="6012950" y="5373075"/>
            <a:ext cx="4953000" cy="4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u="sng">
                <a:solidFill>
                  <a:schemeClr val="hlink"/>
                </a:solidFill>
                <a:latin typeface="Calibri"/>
                <a:ea typeface="Calibri"/>
                <a:cs typeface="Calibri"/>
                <a:sym typeface="Calibri"/>
                <a:hlinkClick r:id="rId4"/>
              </a:rPr>
              <a:t>Navodila za pripravo vloge za presojo etičnosti raziskav, KERL UL</a:t>
            </a:r>
            <a:r>
              <a:rPr lang="sl-SI" sz="1800">
                <a:latin typeface="Calibri"/>
                <a:ea typeface="Calibri"/>
                <a:cs typeface="Calibri"/>
                <a:sym typeface="Calibri"/>
              </a:rPr>
              <a:t> + KRITERIJI</a:t>
            </a:r>
            <a:endParaRPr sz="1800">
              <a:latin typeface="Calibri"/>
              <a:ea typeface="Calibri"/>
              <a:cs typeface="Calibri"/>
              <a:sym typeface="Calibri"/>
            </a:endParaRPr>
          </a:p>
        </p:txBody>
      </p:sp>
      <p:sp>
        <p:nvSpPr>
          <p:cNvPr id="421" name="Google Shape;421;g30ac063bcad_1_361"/>
          <p:cNvSpPr txBox="1"/>
          <p:nvPr/>
        </p:nvSpPr>
        <p:spPr>
          <a:xfrm>
            <a:off x="722925" y="5431700"/>
            <a:ext cx="4632600" cy="65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a:solidFill>
                  <a:srgbClr val="FF0000"/>
                </a:solidFill>
                <a:latin typeface="Calibri"/>
                <a:ea typeface="Calibri"/>
                <a:cs typeface="Calibri"/>
                <a:sym typeface="Calibri"/>
              </a:rPr>
              <a:t>Ponovno na EK - Sprememba v raziskovanju!!!!</a:t>
            </a:r>
            <a:endParaRPr sz="2800">
              <a:solidFill>
                <a:srgbClr val="FF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30ac063bcad_1_373"/>
          <p:cNvSpPr txBox="1">
            <a:spLocks noGrp="1"/>
          </p:cNvSpPr>
          <p:nvPr>
            <p:ph type="title"/>
          </p:nvPr>
        </p:nvSpPr>
        <p:spPr>
          <a:xfrm>
            <a:off x="838203" y="365129"/>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sz="4500" b="1">
                <a:solidFill>
                  <a:schemeClr val="accent2"/>
                </a:solidFill>
              </a:rPr>
              <a:t>Prepoznavnost</a:t>
            </a:r>
            <a:endParaRPr/>
          </a:p>
        </p:txBody>
      </p:sp>
      <p:sp>
        <p:nvSpPr>
          <p:cNvPr id="427" name="Google Shape;427;g30ac063bcad_1_373"/>
          <p:cNvSpPr txBox="1">
            <a:spLocks noGrp="1"/>
          </p:cNvSpPr>
          <p:nvPr>
            <p:ph type="body" idx="1"/>
          </p:nvPr>
        </p:nvSpPr>
        <p:spPr>
          <a:xfrm>
            <a:off x="838203" y="1825627"/>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sl-SI" sz="2000">
                <a:solidFill>
                  <a:schemeClr val="dk1"/>
                </a:solidFill>
              </a:rPr>
              <a:t>“Pri upravljanju s podatki se je potrebno zavedati, da so nekateri podatki lahko prepoznani in jih je možno identificirati navkljub hranjenju pod popolnoma anomimiziranimi gesli. Eden od takšnih primerov je, ko se podatki nanašajo na zelo redko in jasno prepoznavno skupino posameznikov.”</a:t>
            </a:r>
            <a:endParaRPr sz="2000">
              <a:solidFill>
                <a:schemeClr val="dk1"/>
              </a:solidFill>
            </a:endParaRPr>
          </a:p>
          <a:p>
            <a:pPr marL="0" lvl="0" indent="0" algn="l" rtl="0">
              <a:lnSpc>
                <a:spcPct val="115000"/>
              </a:lnSpc>
              <a:spcBef>
                <a:spcPts val="1200"/>
              </a:spcBef>
              <a:spcAft>
                <a:spcPts val="0"/>
              </a:spcAft>
              <a:buNone/>
            </a:pPr>
            <a:endParaRPr sz="2000">
              <a:solidFill>
                <a:schemeClr val="dk1"/>
              </a:solidFill>
            </a:endParaRPr>
          </a:p>
          <a:p>
            <a:pPr marL="457200" lvl="0" indent="-355600" algn="l" rtl="0">
              <a:lnSpc>
                <a:spcPct val="115000"/>
              </a:lnSpc>
              <a:spcBef>
                <a:spcPts val="1200"/>
              </a:spcBef>
              <a:spcAft>
                <a:spcPts val="0"/>
              </a:spcAft>
              <a:buClr>
                <a:schemeClr val="dk1"/>
              </a:buClr>
              <a:buSzPts val="2000"/>
              <a:buChar char="-"/>
            </a:pPr>
            <a:r>
              <a:rPr lang="sl-SI" sz="2000">
                <a:solidFill>
                  <a:schemeClr val="dk1"/>
                </a:solidFill>
              </a:rPr>
              <a:t>Avtobiografski podatki vseh predsednikov Republike Slovenije</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sl-SI" sz="2000">
                <a:solidFill>
                  <a:schemeClr val="dk1"/>
                </a:solidFill>
              </a:rPr>
              <a:t>Antropološke študije - osebna zgodovino rodbine v manjši vasi na Krasu</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sl-SI" sz="2000">
                <a:solidFill>
                  <a:schemeClr val="dk1"/>
                </a:solidFill>
              </a:rPr>
              <a:t>Medijsko izpostavljene študije na majhni populaciji (Bed rest) </a:t>
            </a:r>
            <a:endParaRPr sz="2000">
              <a:solidFill>
                <a:schemeClr val="dk1"/>
              </a:solidFill>
            </a:endParaRPr>
          </a:p>
          <a:p>
            <a:pPr marL="0" lvl="0" indent="0" algn="l" rtl="0">
              <a:spcBef>
                <a:spcPts val="1200"/>
              </a:spcBef>
              <a:spcAft>
                <a:spcPts val="0"/>
              </a:spcAft>
              <a:buNone/>
            </a:pPr>
            <a:endParaRPr sz="4500" b="1">
              <a:solidFill>
                <a:schemeClr val="accent2"/>
              </a:solidFill>
            </a:endParaRPr>
          </a:p>
        </p:txBody>
      </p:sp>
      <p:sp>
        <p:nvSpPr>
          <p:cNvPr id="428" name="Google Shape;428;g30ac063bcad_1_373"/>
          <p:cNvSpPr txBox="1"/>
          <p:nvPr/>
        </p:nvSpPr>
        <p:spPr>
          <a:xfrm>
            <a:off x="10042800" y="6252300"/>
            <a:ext cx="1311000" cy="2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VIR</a:t>
            </a:r>
            <a:endParaRPr sz="28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0ac361b7fa_1_179"/>
          <p:cNvSpPr txBox="1">
            <a:spLocks noGrp="1"/>
          </p:cNvSpPr>
          <p:nvPr>
            <p:ph type="title"/>
          </p:nvPr>
        </p:nvSpPr>
        <p:spPr>
          <a:xfrm>
            <a:off x="629656" y="365129"/>
            <a:ext cx="10515600" cy="132555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8641"/>
              <a:buFont typeface="Calibri"/>
              <a:buNone/>
            </a:pPr>
            <a:r>
              <a:rPr lang="sl-SI" sz="4500" b="1">
                <a:solidFill>
                  <a:srgbClr val="ED7D31"/>
                </a:solidFill>
              </a:rPr>
              <a:t>Kritični element	</a:t>
            </a:r>
            <a:br>
              <a:rPr lang="sl-SI" sz="4500" b="1">
                <a:solidFill>
                  <a:srgbClr val="ED7D31"/>
                </a:solidFill>
              </a:rPr>
            </a:br>
            <a:r>
              <a:rPr lang="sl-SI" sz="4500" b="1">
                <a:solidFill>
                  <a:srgbClr val="ED7D31"/>
                </a:solidFill>
              </a:rPr>
              <a:t>PRAVNI IN ETIČNI VIDIKI</a:t>
            </a:r>
            <a:endParaRPr sz="4500" b="1">
              <a:solidFill>
                <a:srgbClr val="ED7D31"/>
              </a:solidFill>
            </a:endParaRPr>
          </a:p>
        </p:txBody>
      </p:sp>
      <p:sp>
        <p:nvSpPr>
          <p:cNvPr id="434" name="Google Shape;434;g30ac361b7fa_1_179"/>
          <p:cNvSpPr/>
          <p:nvPr/>
        </p:nvSpPr>
        <p:spPr>
          <a:xfrm>
            <a:off x="1395662" y="1999330"/>
            <a:ext cx="7796463" cy="367914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sl-SI" sz="2800" b="1" i="0" u="none" strike="noStrike" cap="none">
                <a:solidFill>
                  <a:schemeClr val="accent2"/>
                </a:solidFill>
                <a:latin typeface="Calibri"/>
                <a:ea typeface="Calibri"/>
                <a:cs typeface="Calibri"/>
                <a:sym typeface="Calibri"/>
              </a:rPr>
              <a:t>Zakon o varstvu osebnih podatkov (ZVOP 2)</a:t>
            </a:r>
            <a:endParaRPr/>
          </a:p>
          <a:p>
            <a:pPr marL="0" marR="0" lvl="0" indent="0" algn="l" rtl="0">
              <a:lnSpc>
                <a:spcPct val="107000"/>
              </a:lnSpc>
              <a:spcBef>
                <a:spcPts val="800"/>
              </a:spcBef>
              <a:spcAft>
                <a:spcPts val="0"/>
              </a:spcAft>
              <a:buNone/>
            </a:pPr>
            <a:endParaRPr sz="1400" b="1"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sl-SI" sz="1800" b="1" i="0" u="none" strike="noStrike" cap="none">
                <a:solidFill>
                  <a:srgbClr val="000000"/>
                </a:solidFill>
                <a:latin typeface="Calibri"/>
                <a:ea typeface="Calibri"/>
                <a:cs typeface="Calibri"/>
                <a:sym typeface="Calibri"/>
              </a:rPr>
              <a:t>PRAVNE PODLAGE ZA OBDELAVO OSEBNIH PODATKOV</a:t>
            </a:r>
            <a:endParaRPr sz="1800" b="1"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sl-SI" sz="1800" b="0" i="0" u="none" strike="noStrike" cap="none">
                <a:solidFill>
                  <a:srgbClr val="000000"/>
                </a:solidFill>
                <a:latin typeface="Calibri"/>
                <a:ea typeface="Calibri"/>
                <a:cs typeface="Calibri"/>
                <a:sym typeface="Calibri"/>
              </a:rPr>
              <a:t>1. Privolitev</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sl-SI" sz="1800" b="0" i="0" u="none" strike="noStrike" cap="none">
                <a:solidFill>
                  <a:srgbClr val="000000"/>
                </a:solidFill>
                <a:latin typeface="Calibri"/>
                <a:ea typeface="Calibri"/>
                <a:cs typeface="Calibri"/>
                <a:sym typeface="Calibri"/>
              </a:rPr>
              <a:t>2. Pogodba</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sl-SI" sz="1800" b="0" i="0" u="none" strike="noStrike" cap="none">
                <a:solidFill>
                  <a:srgbClr val="000000"/>
                </a:solidFill>
                <a:latin typeface="Calibri"/>
                <a:ea typeface="Calibri"/>
                <a:cs typeface="Calibri"/>
                <a:sym typeface="Calibri"/>
              </a:rPr>
              <a:t>3. Zakonska obveznost</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sl-SI" sz="1800" b="0" i="0" u="none" strike="noStrike" cap="none">
                <a:solidFill>
                  <a:srgbClr val="000000"/>
                </a:solidFill>
                <a:latin typeface="Calibri"/>
                <a:ea typeface="Calibri"/>
                <a:cs typeface="Calibri"/>
                <a:sym typeface="Calibri"/>
              </a:rPr>
              <a:t>4. Življenjski interesi</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sl-SI" sz="1800" b="0" i="0" u="none" strike="noStrike" cap="none">
                <a:solidFill>
                  <a:srgbClr val="000000"/>
                </a:solidFill>
                <a:latin typeface="Calibri"/>
                <a:ea typeface="Calibri"/>
                <a:cs typeface="Calibri"/>
                <a:sym typeface="Calibri"/>
              </a:rPr>
              <a:t>5. Izvajanje javne naloge</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sl-SI" sz="1800" b="0" i="0" u="none" strike="noStrike" cap="none">
                <a:solidFill>
                  <a:srgbClr val="000000"/>
                </a:solidFill>
                <a:latin typeface="Calibri"/>
                <a:ea typeface="Calibri"/>
                <a:cs typeface="Calibri"/>
                <a:sym typeface="Calibri"/>
              </a:rPr>
              <a:t>6. Zakoniti interes</a:t>
            </a:r>
            <a:endParaRPr sz="1800" b="0" i="0" u="none" strike="noStrike" cap="none">
              <a:solidFill>
                <a:srgbClr val="000000"/>
              </a:solidFill>
              <a:latin typeface="Calibri"/>
              <a:ea typeface="Calibri"/>
              <a:cs typeface="Calibri"/>
              <a:sym typeface="Calibri"/>
            </a:endParaRPr>
          </a:p>
        </p:txBody>
      </p:sp>
      <p:sp>
        <p:nvSpPr>
          <p:cNvPr id="435" name="Google Shape;435;g30ac361b7fa_1_179"/>
          <p:cNvSpPr txBox="1"/>
          <p:nvPr/>
        </p:nvSpPr>
        <p:spPr>
          <a:xfrm>
            <a:off x="8679950" y="5876200"/>
            <a:ext cx="3062700" cy="5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Podrobno v viru</a:t>
            </a:r>
            <a:endParaRPr sz="2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30ac361b7fa_1_190"/>
          <p:cNvSpPr txBox="1">
            <a:spLocks noGrp="1"/>
          </p:cNvSpPr>
          <p:nvPr>
            <p:ph type="title"/>
          </p:nvPr>
        </p:nvSpPr>
        <p:spPr>
          <a:xfrm>
            <a:off x="693824" y="124497"/>
            <a:ext cx="10515600"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Informirano soglasje</a:t>
            </a:r>
            <a:endParaRPr sz="4500" b="1">
              <a:solidFill>
                <a:srgbClr val="ED7D31"/>
              </a:solidFill>
            </a:endParaRPr>
          </a:p>
        </p:txBody>
      </p:sp>
      <p:sp>
        <p:nvSpPr>
          <p:cNvPr id="441" name="Google Shape;441;g30ac361b7fa_1_190"/>
          <p:cNvSpPr txBox="1"/>
          <p:nvPr/>
        </p:nvSpPr>
        <p:spPr>
          <a:xfrm>
            <a:off x="693824" y="1144049"/>
            <a:ext cx="9887100" cy="4569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O tveganju obvestim udeleženca </a:t>
            </a:r>
            <a:r>
              <a:rPr lang="sl-SI" sz="2400" b="1" i="0" u="none" strike="noStrike" cap="none">
                <a:solidFill>
                  <a:schemeClr val="accent2"/>
                </a:solidFill>
                <a:latin typeface="Calibri"/>
                <a:ea typeface="Calibri"/>
                <a:cs typeface="Calibri"/>
                <a:sym typeface="Calibri"/>
              </a:rPr>
              <a:t>na jasen in nedvoumen način</a:t>
            </a:r>
            <a:r>
              <a:rPr lang="sl-SI" sz="2400" b="0" i="0" u="none" strike="noStrike" cap="none">
                <a:solidFill>
                  <a:schemeClr val="dk1"/>
                </a:solidFill>
                <a:latin typeface="Calibri"/>
                <a:ea typeface="Calibri"/>
                <a:cs typeface="Calibri"/>
                <a:sym typeface="Calibri"/>
              </a:rPr>
              <a:t>.</a:t>
            </a:r>
            <a:endParaRPr/>
          </a:p>
          <a:p>
            <a:pPr marL="457200" marR="0" lvl="0" indent="-355600" algn="l" rtl="0">
              <a:lnSpc>
                <a:spcPct val="115000"/>
              </a:lnSpc>
              <a:spcBef>
                <a:spcPts val="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O ukrepih zoper razkritje obvestim udeleženca na jasen in nedvoumen način.</a:t>
            </a:r>
            <a:endParaRPr/>
          </a:p>
          <a:p>
            <a:pPr marL="457200" marR="0" lvl="0" indent="-355600" algn="l" rtl="0">
              <a:lnSpc>
                <a:spcPct val="115000"/>
              </a:lnSpc>
              <a:spcBef>
                <a:spcPts val="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Od udeleženca pridobim soglasje za udeležbo v raziskavi.</a:t>
            </a:r>
            <a:endParaRPr/>
          </a:p>
          <a:p>
            <a:pPr marL="457200" marR="0" lvl="0" indent="-355600" algn="l" rtl="0">
              <a:lnSpc>
                <a:spcPct val="115000"/>
              </a:lnSpc>
              <a:spcBef>
                <a:spcPts val="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Soglasje evidentiram, shranim …</a:t>
            </a:r>
            <a:endParaRPr/>
          </a:p>
          <a:p>
            <a:pPr marL="0" marR="0" lvl="0" indent="0" algn="l" rtl="0">
              <a:lnSpc>
                <a:spcPct val="115000"/>
              </a:lnSpc>
              <a:spcBef>
                <a:spcPts val="600"/>
              </a:spcBef>
              <a:spcAft>
                <a:spcPts val="0"/>
              </a:spcAft>
              <a:buClr>
                <a:srgbClr val="000000"/>
              </a:buClr>
              <a:buSzPts val="2400"/>
              <a:buFont typeface="Arial"/>
              <a:buNone/>
            </a:pPr>
            <a:r>
              <a:rPr lang="sl-SI" sz="2400" b="0" i="0" u="none" strike="noStrike" cap="none">
                <a:solidFill>
                  <a:schemeClr val="dk1"/>
                </a:solidFill>
                <a:latin typeface="Calibri"/>
                <a:ea typeface="Calibri"/>
                <a:cs typeface="Calibri"/>
                <a:sym typeface="Calibri"/>
              </a:rPr>
              <a:t>Elementi privolitve:</a:t>
            </a:r>
            <a:endParaRPr/>
          </a:p>
          <a:p>
            <a:pPr marL="457200" marR="0" lvl="0" indent="-355600" algn="l" rtl="0">
              <a:lnSpc>
                <a:spcPct val="115000"/>
              </a:lnSpc>
              <a:spcBef>
                <a:spcPts val="90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kdo bo zbiral podatke in v imenu katere organizacije oz. več njih,</a:t>
            </a:r>
            <a:endParaRPr/>
          </a:p>
          <a:p>
            <a:pPr marL="457200" marR="0" lvl="0" indent="-355600" algn="l" rtl="0">
              <a:lnSpc>
                <a:spcPct val="115000"/>
              </a:lnSpc>
              <a:spcBef>
                <a:spcPts val="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namen zbiranja in obdelave podatkov (granularnost),</a:t>
            </a:r>
            <a:endParaRPr/>
          </a:p>
          <a:p>
            <a:pPr marL="457200" marR="0" lvl="0" indent="-355600" algn="l" rtl="0">
              <a:lnSpc>
                <a:spcPct val="115000"/>
              </a:lnSpc>
              <a:spcBef>
                <a:spcPts val="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kakšne podatke boste zbirali in kako jih boste uporabili,</a:t>
            </a:r>
            <a:endParaRPr/>
          </a:p>
          <a:p>
            <a:pPr marL="457200" marR="0" lvl="0" indent="-355600" algn="l" rtl="0">
              <a:lnSpc>
                <a:spcPct val="115000"/>
              </a:lnSpc>
              <a:spcBef>
                <a:spcPts val="0"/>
              </a:spcBef>
              <a:spcAft>
                <a:spcPts val="0"/>
              </a:spcAft>
              <a:buClr>
                <a:schemeClr val="dk1"/>
              </a:buClr>
              <a:buSzPts val="2000"/>
              <a:buFont typeface="Tahoma"/>
              <a:buChar char="●"/>
            </a:pPr>
            <a:r>
              <a:rPr lang="sl-SI" sz="2400" b="0" i="0" u="none" strike="noStrike" cap="none">
                <a:solidFill>
                  <a:schemeClr val="dk1"/>
                </a:solidFill>
                <a:latin typeface="Calibri"/>
                <a:ea typeface="Calibri"/>
                <a:cs typeface="Calibri"/>
                <a:sym typeface="Calibri"/>
              </a:rPr>
              <a:t>pravica, da lahko udeleženec kadar koli prekine sodelovanje v raziskavi.</a:t>
            </a:r>
            <a:endParaRPr/>
          </a:p>
        </p:txBody>
      </p:sp>
      <p:sp>
        <p:nvSpPr>
          <p:cNvPr id="442" name="Google Shape;442;g30ac361b7fa_1_190"/>
          <p:cNvSpPr txBox="1"/>
          <p:nvPr/>
        </p:nvSpPr>
        <p:spPr>
          <a:xfrm>
            <a:off x="459125" y="5713950"/>
            <a:ext cx="59934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Informacijski </a:t>
            </a:r>
            <a:r>
              <a:rPr lang="sl-SI" sz="2800" u="sng">
                <a:solidFill>
                  <a:schemeClr val="hlink"/>
                </a:solidFill>
                <a:latin typeface="Calibri"/>
                <a:ea typeface="Calibri"/>
                <a:cs typeface="Calibri"/>
                <a:sym typeface="Calibri"/>
                <a:hlinkClick r:id="rId3"/>
              </a:rPr>
              <a:t>pooblaščenec</a:t>
            </a:r>
            <a:r>
              <a:rPr lang="sl-SI" sz="2800" u="sng">
                <a:solidFill>
                  <a:schemeClr val="hlink"/>
                </a:solidFill>
                <a:latin typeface="Calibri"/>
                <a:ea typeface="Calibri"/>
                <a:cs typeface="Calibri"/>
                <a:sym typeface="Calibri"/>
                <a:hlinkClick r:id="rId3"/>
              </a:rPr>
              <a:t> o Privolitvi</a:t>
            </a:r>
            <a:endParaRPr sz="2800">
              <a:latin typeface="Calibri"/>
              <a:ea typeface="Calibri"/>
              <a:cs typeface="Calibri"/>
              <a:sym typeface="Calibri"/>
            </a:endParaRPr>
          </a:p>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4"/>
              </a:rPr>
              <a:t>Priporočene vsebine Soglasja - EK, FP7</a:t>
            </a:r>
            <a:endParaRPr sz="28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30ac063bcad_1_393"/>
          <p:cNvSpPr txBox="1">
            <a:spLocks noGrp="1"/>
          </p:cNvSpPr>
          <p:nvPr>
            <p:ph type="title"/>
          </p:nvPr>
        </p:nvSpPr>
        <p:spPr>
          <a:xfrm>
            <a:off x="693824" y="1244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Anonimizacija</a:t>
            </a:r>
            <a:endParaRPr sz="4500" b="1">
              <a:solidFill>
                <a:srgbClr val="ED7D31"/>
              </a:solidFill>
            </a:endParaRPr>
          </a:p>
        </p:txBody>
      </p:sp>
      <p:pic>
        <p:nvPicPr>
          <p:cNvPr id="448" name="Google Shape;448;g30ac063bcad_1_393"/>
          <p:cNvPicPr preferRelativeResize="0"/>
          <p:nvPr/>
        </p:nvPicPr>
        <p:blipFill rotWithShape="1">
          <a:blip r:embed="rId3">
            <a:alphaModFix/>
          </a:blip>
          <a:srcRect/>
          <a:stretch/>
        </p:blipFill>
        <p:spPr>
          <a:xfrm>
            <a:off x="9833810" y="2251239"/>
            <a:ext cx="1187115" cy="1422404"/>
          </a:xfrm>
          <a:prstGeom prst="rect">
            <a:avLst/>
          </a:prstGeom>
          <a:noFill/>
          <a:ln>
            <a:noFill/>
          </a:ln>
        </p:spPr>
      </p:pic>
      <p:sp>
        <p:nvSpPr>
          <p:cNvPr id="449" name="Google Shape;449;g30ac063bcad_1_393"/>
          <p:cNvSpPr txBox="1">
            <a:spLocks noGrp="1"/>
          </p:cNvSpPr>
          <p:nvPr>
            <p:ph type="body" idx="2"/>
          </p:nvPr>
        </p:nvSpPr>
        <p:spPr>
          <a:xfrm>
            <a:off x="572372" y="1450056"/>
            <a:ext cx="10448700" cy="54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00"/>
              </a:spcBef>
              <a:spcAft>
                <a:spcPts val="0"/>
              </a:spcAft>
              <a:buSzPts val="2800"/>
              <a:buNone/>
            </a:pPr>
            <a:r>
              <a:rPr lang="sl-SI" sz="2400"/>
              <a:t>Pomeni zakritje/izbris/uničenje podatkov, po katerih je posameznika mogoče razkriti </a:t>
            </a:r>
            <a:endParaRPr/>
          </a:p>
          <a:p>
            <a:pPr marL="0" lvl="0" indent="0" algn="l" rtl="0">
              <a:lnSpc>
                <a:spcPct val="90000"/>
              </a:lnSpc>
              <a:spcBef>
                <a:spcPts val="400"/>
              </a:spcBef>
              <a:spcAft>
                <a:spcPts val="0"/>
              </a:spcAft>
              <a:buSzPts val="2800"/>
              <a:buNone/>
            </a:pPr>
            <a:endParaRPr sz="1500"/>
          </a:p>
          <a:p>
            <a:pPr marL="0" lvl="0" indent="0" algn="l" rtl="0">
              <a:lnSpc>
                <a:spcPct val="90000"/>
              </a:lnSpc>
              <a:spcBef>
                <a:spcPts val="400"/>
              </a:spcBef>
              <a:spcAft>
                <a:spcPts val="0"/>
              </a:spcAft>
              <a:buSzPts val="2800"/>
              <a:buNone/>
            </a:pPr>
            <a:r>
              <a:rPr lang="sl-SI" sz="2400"/>
              <a:t>Praktični pristopi:</a:t>
            </a:r>
            <a:endParaRPr/>
          </a:p>
          <a:p>
            <a:pPr marL="457200" lvl="0" indent="-355600" algn="l" rtl="0">
              <a:lnSpc>
                <a:spcPct val="90000"/>
              </a:lnSpc>
              <a:spcBef>
                <a:spcPts val="400"/>
              </a:spcBef>
              <a:spcAft>
                <a:spcPts val="0"/>
              </a:spcAft>
              <a:buSzPts val="2000"/>
              <a:buChar char="-"/>
            </a:pPr>
            <a:r>
              <a:rPr lang="sl-SI" sz="2400"/>
              <a:t>Identificiramo posredne in neposredne identifikatorje</a:t>
            </a:r>
            <a:endParaRPr sz="2400"/>
          </a:p>
          <a:p>
            <a:pPr marL="457200" lvl="0" indent="-355600" algn="l" rtl="0">
              <a:lnSpc>
                <a:spcPct val="90000"/>
              </a:lnSpc>
              <a:spcBef>
                <a:spcPts val="0"/>
              </a:spcBef>
              <a:spcAft>
                <a:spcPts val="0"/>
              </a:spcAft>
              <a:buSzPts val="2000"/>
              <a:buChar char="-"/>
            </a:pPr>
            <a:r>
              <a:rPr lang="sl-SI" sz="2400"/>
              <a:t>Datoteko anonimiziramo v celoti ali delno</a:t>
            </a:r>
            <a:endParaRPr sz="2400"/>
          </a:p>
          <a:p>
            <a:pPr marL="457200" lvl="0" indent="-355600" algn="l" rtl="0">
              <a:lnSpc>
                <a:spcPct val="90000"/>
              </a:lnSpc>
              <a:spcBef>
                <a:spcPts val="0"/>
              </a:spcBef>
              <a:spcAft>
                <a:spcPts val="0"/>
              </a:spcAft>
              <a:buSzPts val="2000"/>
              <a:buChar char="-"/>
            </a:pPr>
            <a:r>
              <a:rPr lang="sl-SI" sz="2400"/>
              <a:t>Poglejte podatke in ponovno ocenite morebitno preostalo tveganje razkritja</a:t>
            </a:r>
            <a:endParaRPr sz="2400"/>
          </a:p>
          <a:p>
            <a:pPr marL="0" lvl="0" indent="0" algn="l" rtl="0">
              <a:lnSpc>
                <a:spcPct val="90000"/>
              </a:lnSpc>
              <a:spcBef>
                <a:spcPts val="400"/>
              </a:spcBef>
              <a:spcAft>
                <a:spcPts val="0"/>
              </a:spcAft>
              <a:buSzPts val="2800"/>
              <a:buNone/>
            </a:pPr>
            <a:endParaRPr sz="2400"/>
          </a:p>
          <a:p>
            <a:pPr marL="0" lvl="0" indent="0" algn="l" rtl="0">
              <a:lnSpc>
                <a:spcPct val="90000"/>
              </a:lnSpc>
              <a:spcBef>
                <a:spcPts val="400"/>
              </a:spcBef>
              <a:spcAft>
                <a:spcPts val="0"/>
              </a:spcAft>
              <a:buSzPts val="2800"/>
              <a:buNone/>
            </a:pPr>
            <a:r>
              <a:rPr lang="sl-SI" sz="2400" b="1"/>
              <a:t>Ocenite verjetnost ponovne identifikacije</a:t>
            </a:r>
            <a:r>
              <a:rPr lang="sl-SI" sz="2400"/>
              <a:t> tako, da upoštevate podatke same in morebitno razpoložljivost zunanjih informacij, ki bi jih lahko povezali z njimi.</a:t>
            </a:r>
            <a:endParaRPr sz="2400"/>
          </a:p>
          <a:p>
            <a:pPr marL="0" lvl="0" indent="0" algn="l" rtl="0">
              <a:lnSpc>
                <a:spcPct val="90000"/>
              </a:lnSpc>
              <a:spcBef>
                <a:spcPts val="400"/>
              </a:spcBef>
              <a:spcAft>
                <a:spcPts val="0"/>
              </a:spcAft>
              <a:buSzPts val="2800"/>
              <a:buNone/>
            </a:pPr>
            <a:endParaRPr sz="1100" i="1"/>
          </a:p>
          <a:p>
            <a:pPr marL="0" lvl="0" indent="0" algn="l" rtl="0">
              <a:lnSpc>
                <a:spcPct val="90000"/>
              </a:lnSpc>
              <a:spcBef>
                <a:spcPts val="400"/>
              </a:spcBef>
              <a:spcAft>
                <a:spcPts val="0"/>
              </a:spcAft>
              <a:buSzPts val="2800"/>
              <a:buNone/>
            </a:pPr>
            <a:r>
              <a:rPr lang="sl-SI" sz="2400" i="1"/>
              <a:t>Ključna vprašanja </a:t>
            </a:r>
            <a:endParaRPr sz="2400" i="1"/>
          </a:p>
          <a:p>
            <a:pPr marL="0" lvl="0" indent="0" algn="l" rtl="0">
              <a:lnSpc>
                <a:spcPct val="90000"/>
              </a:lnSpc>
              <a:spcBef>
                <a:spcPts val="400"/>
              </a:spcBef>
              <a:spcAft>
                <a:spcPts val="0"/>
              </a:spcAft>
              <a:buSzPts val="2800"/>
              <a:buNone/>
            </a:pPr>
            <a:r>
              <a:rPr lang="sl-SI" sz="2400"/>
              <a:t>Ali je lahko identiteta udeleženca znana iz podatkov v podatkovni datoteki? </a:t>
            </a:r>
            <a:endParaRPr sz="2400"/>
          </a:p>
          <a:p>
            <a:pPr marL="0" lvl="0" indent="0" algn="l" rtl="0">
              <a:lnSpc>
                <a:spcPct val="90000"/>
              </a:lnSpc>
              <a:spcBef>
                <a:spcPts val="400"/>
              </a:spcBef>
              <a:spcAft>
                <a:spcPts val="0"/>
              </a:spcAft>
              <a:buSzPts val="2800"/>
              <a:buNone/>
            </a:pPr>
            <a:r>
              <a:rPr lang="sl-SI" sz="2400"/>
              <a:t>Ali obstaja možnost nenamernega razkritja ali povzročitve škode tretji osebi na podlagi podatkov v podatkovni zbirki?</a:t>
            </a:r>
            <a:endParaRPr sz="2400"/>
          </a:p>
          <a:p>
            <a:pPr marL="0" lvl="0" indent="0" algn="l" rtl="0">
              <a:lnSpc>
                <a:spcPct val="90000"/>
              </a:lnSpc>
              <a:spcBef>
                <a:spcPts val="400"/>
              </a:spcBef>
              <a:spcAft>
                <a:spcPts val="0"/>
              </a:spcAft>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30ac063bcad_1_401"/>
          <p:cNvSpPr txBox="1">
            <a:spLocks noGrp="1"/>
          </p:cNvSpPr>
          <p:nvPr>
            <p:ph type="title"/>
          </p:nvPr>
        </p:nvSpPr>
        <p:spPr>
          <a:xfrm>
            <a:off x="693824" y="1244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Anonimizacija</a:t>
            </a:r>
            <a:endParaRPr sz="4500" b="1">
              <a:solidFill>
                <a:srgbClr val="ED7D31"/>
              </a:solidFill>
            </a:endParaRPr>
          </a:p>
        </p:txBody>
      </p:sp>
      <p:sp>
        <p:nvSpPr>
          <p:cNvPr id="455" name="Google Shape;455;g30ac063bcad_1_401"/>
          <p:cNvSpPr txBox="1">
            <a:spLocks noGrp="1"/>
          </p:cNvSpPr>
          <p:nvPr>
            <p:ph type="body" idx="2"/>
          </p:nvPr>
        </p:nvSpPr>
        <p:spPr>
          <a:xfrm>
            <a:off x="572375" y="1450050"/>
            <a:ext cx="11023800" cy="54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00"/>
              </a:spcBef>
              <a:spcAft>
                <a:spcPts val="0"/>
              </a:spcAft>
              <a:buSzPts val="2800"/>
              <a:buNone/>
            </a:pPr>
            <a:r>
              <a:rPr lang="sl-SI" sz="2400" b="1"/>
              <a:t>Vodilo:</a:t>
            </a:r>
            <a:r>
              <a:rPr lang="sl-SI" sz="2400"/>
              <a:t> </a:t>
            </a:r>
            <a:endParaRPr/>
          </a:p>
          <a:p>
            <a:pPr marL="0" lvl="0" indent="0" algn="l" rtl="0">
              <a:lnSpc>
                <a:spcPct val="90000"/>
              </a:lnSpc>
              <a:spcBef>
                <a:spcPts val="400"/>
              </a:spcBef>
              <a:spcAft>
                <a:spcPts val="0"/>
              </a:spcAft>
              <a:buSzPts val="2800"/>
              <a:buNone/>
            </a:pPr>
            <a:r>
              <a:rPr lang="sl-SI" sz="2400"/>
              <a:t>Pomembno je, da ne zakrijemo preveč vrednosti, saj lahko tako izločimo morebitne pomembne informacije za raziskovalca, po drugi strani pa tudi, da ne zakrijemo premalo vrednosti in tvegamo razkritje posameznika.</a:t>
            </a:r>
            <a:endParaRPr sz="2400"/>
          </a:p>
          <a:p>
            <a:pPr marL="0" lvl="0" indent="0" algn="l" rtl="0">
              <a:lnSpc>
                <a:spcPct val="90000"/>
              </a:lnSpc>
              <a:spcBef>
                <a:spcPts val="400"/>
              </a:spcBef>
              <a:spcAft>
                <a:spcPts val="0"/>
              </a:spcAft>
              <a:buSzPts val="2800"/>
              <a:buNone/>
            </a:pPr>
            <a:endParaRPr sz="2400"/>
          </a:p>
          <a:p>
            <a:pPr marL="0" lvl="0" indent="0" algn="l" rtl="0">
              <a:spcBef>
                <a:spcPts val="400"/>
              </a:spcBef>
              <a:spcAft>
                <a:spcPts val="0"/>
              </a:spcAft>
              <a:buClr>
                <a:schemeClr val="dk1"/>
              </a:buClr>
              <a:buSzPts val="1100"/>
              <a:buFont typeface="Arial"/>
              <a:buNone/>
            </a:pPr>
            <a:r>
              <a:rPr lang="sl-SI" sz="2400"/>
              <a:t>Zanesljivost posamezne tehnike merimo na podlagi treh meril:</a:t>
            </a:r>
            <a:endParaRPr sz="2400"/>
          </a:p>
          <a:p>
            <a:pPr marL="0" lvl="0" indent="0" algn="l" rtl="0">
              <a:spcBef>
                <a:spcPts val="400"/>
              </a:spcBef>
              <a:spcAft>
                <a:spcPts val="0"/>
              </a:spcAft>
              <a:buClr>
                <a:schemeClr val="dk1"/>
              </a:buClr>
              <a:buSzPts val="1100"/>
              <a:buFont typeface="Arial"/>
              <a:buNone/>
            </a:pPr>
            <a:r>
              <a:rPr lang="sl-SI" sz="2400"/>
              <a:t>(i) ali je še vedno mogoče izločiti posameznika;</a:t>
            </a:r>
            <a:endParaRPr sz="2400"/>
          </a:p>
          <a:p>
            <a:pPr marL="0" lvl="0" indent="0" algn="l" rtl="0">
              <a:spcBef>
                <a:spcPts val="400"/>
              </a:spcBef>
              <a:spcAft>
                <a:spcPts val="0"/>
              </a:spcAft>
              <a:buClr>
                <a:schemeClr val="dk1"/>
              </a:buClr>
              <a:buSzPts val="1100"/>
              <a:buFont typeface="Arial"/>
              <a:buNone/>
            </a:pPr>
            <a:r>
              <a:rPr lang="sl-SI" sz="2400"/>
              <a:t>(ii) ali je še vedno mogoče povezati zapise, ki se nanašajo na posameznika, in</a:t>
            </a:r>
            <a:endParaRPr sz="2400"/>
          </a:p>
          <a:p>
            <a:pPr marL="0" lvl="0" indent="0" algn="l" rtl="0">
              <a:lnSpc>
                <a:spcPct val="90000"/>
              </a:lnSpc>
              <a:spcBef>
                <a:spcPts val="400"/>
              </a:spcBef>
              <a:spcAft>
                <a:spcPts val="0"/>
              </a:spcAft>
              <a:buSzPts val="2800"/>
              <a:buNone/>
            </a:pPr>
            <a:r>
              <a:rPr lang="sl-SI" sz="2400"/>
              <a:t>(iii) ali je mogoče sklepati o informacijah, ki se nanašajo na posameznika.</a:t>
            </a:r>
            <a:endParaRPr sz="2400"/>
          </a:p>
          <a:p>
            <a:pPr marL="0" lvl="0" indent="0" algn="l" rtl="0">
              <a:lnSpc>
                <a:spcPct val="90000"/>
              </a:lnSpc>
              <a:spcBef>
                <a:spcPts val="400"/>
              </a:spcBef>
              <a:spcAft>
                <a:spcPts val="0"/>
              </a:spcAft>
              <a:buSzPts val="2800"/>
              <a:buNone/>
            </a:pPr>
            <a:endParaRPr sz="2400" b="1"/>
          </a:p>
          <a:p>
            <a:pPr marL="0" lvl="0" indent="0" algn="l" rtl="0">
              <a:lnSpc>
                <a:spcPct val="90000"/>
              </a:lnSpc>
              <a:spcBef>
                <a:spcPts val="400"/>
              </a:spcBef>
              <a:spcAft>
                <a:spcPts val="0"/>
              </a:spcAft>
              <a:buSzPts val="2800"/>
              <a:buNone/>
            </a:pPr>
            <a:r>
              <a:rPr lang="sl-SI" sz="2400" b="1"/>
              <a:t>Pomembno:</a:t>
            </a:r>
            <a:endParaRPr sz="2400" b="1"/>
          </a:p>
          <a:p>
            <a:pPr marL="0" lvl="0" indent="0" algn="l" rtl="0">
              <a:lnSpc>
                <a:spcPct val="90000"/>
              </a:lnSpc>
              <a:spcBef>
                <a:spcPts val="400"/>
              </a:spcBef>
              <a:spcAft>
                <a:spcPts val="0"/>
              </a:spcAft>
              <a:buSzPts val="2800"/>
              <a:buNone/>
            </a:pPr>
            <a:r>
              <a:rPr lang="sl-SI" sz="2400"/>
              <a:t>Poleg poznavanja tehnik zakrivanja podatkov je pomembno, da preverimo kakšne možnosti glede varovanja občutljivih podatkov nam nudi repozitorij.</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30ac063bcad_1_155"/>
          <p:cNvPicPr preferRelativeResize="0"/>
          <p:nvPr/>
        </p:nvPicPr>
        <p:blipFill>
          <a:blip r:embed="rId3">
            <a:alphaModFix/>
          </a:blip>
          <a:stretch>
            <a:fillRect/>
          </a:stretch>
        </p:blipFill>
        <p:spPr>
          <a:xfrm>
            <a:off x="943700" y="1359649"/>
            <a:ext cx="10515600" cy="4002478"/>
          </a:xfrm>
          <a:prstGeom prst="rect">
            <a:avLst/>
          </a:prstGeom>
          <a:noFill/>
          <a:ln>
            <a:noFill/>
          </a:ln>
        </p:spPr>
      </p:pic>
      <p:sp>
        <p:nvSpPr>
          <p:cNvPr id="246" name="Google Shape;246;g30ac063bcad_1_155"/>
          <p:cNvSpPr txBox="1"/>
          <p:nvPr/>
        </p:nvSpPr>
        <p:spPr>
          <a:xfrm>
            <a:off x="8357575" y="6076450"/>
            <a:ext cx="2418000" cy="5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100" i="1" u="sng">
                <a:solidFill>
                  <a:schemeClr val="hlink"/>
                </a:solidFill>
                <a:hlinkClick r:id="rId4"/>
              </a:rPr>
              <a:t>Spoznaj FAIR: priročnik o odprti znanosti v Sloveniji, 2024</a:t>
            </a:r>
            <a:endParaRPr sz="2800">
              <a:latin typeface="Calibri"/>
              <a:ea typeface="Calibri"/>
              <a:cs typeface="Calibri"/>
              <a:sym typeface="Calibri"/>
            </a:endParaRPr>
          </a:p>
        </p:txBody>
      </p:sp>
      <p:pic>
        <p:nvPicPr>
          <p:cNvPr id="247" name="Google Shape;247;g30ac063bcad_1_155"/>
          <p:cNvPicPr preferRelativeResize="0"/>
          <p:nvPr/>
        </p:nvPicPr>
        <p:blipFill>
          <a:blip r:embed="rId5">
            <a:alphaModFix/>
          </a:blip>
          <a:stretch>
            <a:fillRect/>
          </a:stretch>
        </p:blipFill>
        <p:spPr>
          <a:xfrm>
            <a:off x="211025" y="6263050"/>
            <a:ext cx="1143000" cy="428625"/>
          </a:xfrm>
          <a:prstGeom prst="rect">
            <a:avLst/>
          </a:prstGeom>
          <a:noFill/>
          <a:ln>
            <a:noFill/>
          </a:ln>
        </p:spPr>
      </p:pic>
      <p:sp>
        <p:nvSpPr>
          <p:cNvPr id="248" name="Google Shape;248;g30ac063bcad_1_155"/>
          <p:cNvSpPr txBox="1"/>
          <p:nvPr/>
        </p:nvSpPr>
        <p:spPr>
          <a:xfrm>
            <a:off x="1059950" y="449375"/>
            <a:ext cx="7722600" cy="4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a:latin typeface="Calibri"/>
                <a:ea typeface="Calibri"/>
                <a:cs typeface="Calibri"/>
                <a:sym typeface="Calibri"/>
              </a:rPr>
              <a:t>Pri pripravi gradiv sledimo načelom FAIR.</a:t>
            </a:r>
            <a:endParaRPr sz="2800">
              <a:latin typeface="Calibri"/>
              <a:ea typeface="Calibri"/>
              <a:cs typeface="Calibri"/>
              <a:sym typeface="Calibri"/>
            </a:endParaRPr>
          </a:p>
        </p:txBody>
      </p:sp>
      <p:sp>
        <p:nvSpPr>
          <p:cNvPr id="249" name="Google Shape;249;g30ac063bcad_1_155"/>
          <p:cNvSpPr txBox="1"/>
          <p:nvPr/>
        </p:nvSpPr>
        <p:spPr>
          <a:xfrm>
            <a:off x="7522300" y="273550"/>
            <a:ext cx="2007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a:solidFill>
                  <a:srgbClr val="0000FF"/>
                </a:solidFill>
                <a:latin typeface="Calibri"/>
                <a:ea typeface="Calibri"/>
                <a:cs typeface="Calibri"/>
                <a:sym typeface="Calibri"/>
              </a:rPr>
              <a:t>PONOVIMO</a:t>
            </a:r>
            <a:endParaRPr sz="2800">
              <a:solidFill>
                <a:srgbClr val="0000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30ac063bcad_1_407"/>
          <p:cNvSpPr txBox="1">
            <a:spLocks noGrp="1"/>
          </p:cNvSpPr>
          <p:nvPr>
            <p:ph type="title"/>
          </p:nvPr>
        </p:nvSpPr>
        <p:spPr>
          <a:xfrm>
            <a:off x="693824" y="1244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Anonimizacija</a:t>
            </a:r>
            <a:endParaRPr sz="4500" b="1">
              <a:solidFill>
                <a:srgbClr val="ED7D31"/>
              </a:solidFill>
            </a:endParaRPr>
          </a:p>
        </p:txBody>
      </p:sp>
      <p:sp>
        <p:nvSpPr>
          <p:cNvPr id="461" name="Google Shape;461;g30ac063bcad_1_407"/>
          <p:cNvSpPr txBox="1">
            <a:spLocks noGrp="1"/>
          </p:cNvSpPr>
          <p:nvPr>
            <p:ph type="body" idx="2"/>
          </p:nvPr>
        </p:nvSpPr>
        <p:spPr>
          <a:xfrm>
            <a:off x="572375" y="1450050"/>
            <a:ext cx="11023800" cy="497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00"/>
              </a:spcBef>
              <a:spcAft>
                <a:spcPts val="0"/>
              </a:spcAft>
              <a:buSzPts val="2800"/>
              <a:buNone/>
            </a:pPr>
            <a:r>
              <a:rPr lang="sl-SI" sz="2400"/>
              <a:t>Na splošno lahko govorimo o dveh pristopih k anonimizaciji: eden temelji na randomizaciji, drugi pa na generalizaciji.</a:t>
            </a:r>
            <a:endParaRPr sz="2400"/>
          </a:p>
          <a:p>
            <a:pPr marL="0" lvl="0" indent="0" algn="l" rtl="0">
              <a:lnSpc>
                <a:spcPct val="90000"/>
              </a:lnSpc>
              <a:spcBef>
                <a:spcPts val="400"/>
              </a:spcBef>
              <a:spcAft>
                <a:spcPts val="0"/>
              </a:spcAft>
              <a:buSzPts val="2800"/>
              <a:buNone/>
            </a:pPr>
            <a:endParaRPr sz="2400"/>
          </a:p>
          <a:p>
            <a:pPr marL="0" lvl="0" indent="0" algn="l" rtl="0">
              <a:lnSpc>
                <a:spcPct val="90000"/>
              </a:lnSpc>
              <a:spcBef>
                <a:spcPts val="400"/>
              </a:spcBef>
              <a:spcAft>
                <a:spcPts val="0"/>
              </a:spcAft>
              <a:buSzPts val="2800"/>
              <a:buNone/>
            </a:pPr>
            <a:r>
              <a:rPr lang="sl-SI" sz="2400" b="1"/>
              <a:t>Randomizacija</a:t>
            </a:r>
            <a:r>
              <a:rPr lang="sl-SI" sz="2400"/>
              <a:t>:</a:t>
            </a:r>
            <a:endParaRPr sz="2400"/>
          </a:p>
          <a:p>
            <a:pPr marL="457200" lvl="0" indent="-381000" algn="l" rtl="0">
              <a:lnSpc>
                <a:spcPct val="90000"/>
              </a:lnSpc>
              <a:spcBef>
                <a:spcPts val="400"/>
              </a:spcBef>
              <a:spcAft>
                <a:spcPts val="0"/>
              </a:spcAft>
              <a:buSzPts val="2400"/>
              <a:buChar char="-"/>
            </a:pPr>
            <a:r>
              <a:rPr lang="sl-SI" sz="2400"/>
              <a:t>dodajanje šuma</a:t>
            </a:r>
            <a:endParaRPr sz="2400"/>
          </a:p>
          <a:p>
            <a:pPr marL="457200" lvl="0" indent="-381000" algn="l" rtl="0">
              <a:lnSpc>
                <a:spcPct val="90000"/>
              </a:lnSpc>
              <a:spcBef>
                <a:spcPts val="0"/>
              </a:spcBef>
              <a:spcAft>
                <a:spcPts val="0"/>
              </a:spcAft>
              <a:buSzPts val="2400"/>
              <a:buChar char="-"/>
            </a:pPr>
            <a:r>
              <a:rPr lang="sl-SI" sz="2400"/>
              <a:t>permutacija</a:t>
            </a:r>
            <a:endParaRPr sz="2400"/>
          </a:p>
          <a:p>
            <a:pPr marL="457200" lvl="0" indent="-381000" algn="l" rtl="0">
              <a:lnSpc>
                <a:spcPct val="90000"/>
              </a:lnSpc>
              <a:spcBef>
                <a:spcPts val="0"/>
              </a:spcBef>
              <a:spcAft>
                <a:spcPts val="0"/>
              </a:spcAft>
              <a:buSzPts val="2400"/>
              <a:buChar char="-"/>
            </a:pPr>
            <a:r>
              <a:rPr lang="sl-SI" sz="2400"/>
              <a:t>diferencirana zasebnost</a:t>
            </a:r>
            <a:endParaRPr sz="2400"/>
          </a:p>
          <a:p>
            <a:pPr marL="0" lvl="0" indent="0" algn="l" rtl="0">
              <a:lnSpc>
                <a:spcPct val="90000"/>
              </a:lnSpc>
              <a:spcBef>
                <a:spcPts val="400"/>
              </a:spcBef>
              <a:spcAft>
                <a:spcPts val="0"/>
              </a:spcAft>
              <a:buNone/>
            </a:pPr>
            <a:endParaRPr sz="2400"/>
          </a:p>
          <a:p>
            <a:pPr marL="0" lvl="0" indent="0" algn="l" rtl="0">
              <a:lnSpc>
                <a:spcPct val="90000"/>
              </a:lnSpc>
              <a:spcBef>
                <a:spcPts val="400"/>
              </a:spcBef>
              <a:spcAft>
                <a:spcPts val="0"/>
              </a:spcAft>
              <a:buNone/>
            </a:pPr>
            <a:r>
              <a:rPr lang="sl-SI" sz="2400" b="1"/>
              <a:t>Generalizacija</a:t>
            </a:r>
            <a:r>
              <a:rPr lang="sl-SI" sz="2400"/>
              <a:t>:</a:t>
            </a:r>
            <a:endParaRPr sz="2400"/>
          </a:p>
          <a:p>
            <a:pPr marL="457200" lvl="0" indent="-381000" algn="l" rtl="0">
              <a:lnSpc>
                <a:spcPct val="90000"/>
              </a:lnSpc>
              <a:spcBef>
                <a:spcPts val="400"/>
              </a:spcBef>
              <a:spcAft>
                <a:spcPts val="0"/>
              </a:spcAft>
              <a:buSzPts val="2400"/>
              <a:buChar char="-"/>
            </a:pPr>
            <a:r>
              <a:rPr lang="sl-SI" sz="2400"/>
              <a:t>združevanje in k-anonimnost</a:t>
            </a:r>
            <a:endParaRPr sz="2400"/>
          </a:p>
          <a:p>
            <a:pPr marL="457200" lvl="0" indent="-381000" algn="l" rtl="0">
              <a:lnSpc>
                <a:spcPct val="90000"/>
              </a:lnSpc>
              <a:spcBef>
                <a:spcPts val="0"/>
              </a:spcBef>
              <a:spcAft>
                <a:spcPts val="0"/>
              </a:spcAft>
              <a:buSzPts val="2400"/>
              <a:buChar char="-"/>
            </a:pPr>
            <a:r>
              <a:rPr lang="sl-SI" sz="2400"/>
              <a:t>L-raznolikost in T-podobnost</a:t>
            </a:r>
            <a:endParaRPr sz="2400"/>
          </a:p>
          <a:p>
            <a:pPr marL="457200" lvl="0" indent="0" algn="l" rtl="0">
              <a:lnSpc>
                <a:spcPct val="90000"/>
              </a:lnSpc>
              <a:spcBef>
                <a:spcPts val="400"/>
              </a:spcBef>
              <a:spcAft>
                <a:spcPts val="0"/>
              </a:spcAft>
              <a:buNone/>
            </a:pPr>
            <a:endParaRPr sz="2400"/>
          </a:p>
        </p:txBody>
      </p:sp>
      <p:sp>
        <p:nvSpPr>
          <p:cNvPr id="462" name="Google Shape;462;g30ac063bcad_1_407"/>
          <p:cNvSpPr txBox="1"/>
          <p:nvPr/>
        </p:nvSpPr>
        <p:spPr>
          <a:xfrm>
            <a:off x="7932625" y="3248275"/>
            <a:ext cx="3062700" cy="16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Mnenje o anonimizacijskih tehnikah</a:t>
            </a:r>
            <a:endParaRPr sz="2800">
              <a:latin typeface="Calibri"/>
              <a:ea typeface="Calibri"/>
              <a:cs typeface="Calibri"/>
              <a:sym typeface="Calibri"/>
            </a:endParaRPr>
          </a:p>
        </p:txBody>
      </p:sp>
      <p:sp>
        <p:nvSpPr>
          <p:cNvPr id="463" name="Google Shape;463;g30ac063bcad_1_407"/>
          <p:cNvSpPr txBox="1"/>
          <p:nvPr/>
        </p:nvSpPr>
        <p:spPr>
          <a:xfrm>
            <a:off x="561725" y="5798050"/>
            <a:ext cx="6638100" cy="7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4"/>
              </a:rPr>
              <a:t>10 nesporozumov povezanih z anonimizacijo</a:t>
            </a:r>
            <a:endParaRPr sz="28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30ac063bcad_1_414"/>
          <p:cNvSpPr txBox="1">
            <a:spLocks noGrp="1"/>
          </p:cNvSpPr>
          <p:nvPr>
            <p:ph type="title"/>
          </p:nvPr>
        </p:nvSpPr>
        <p:spPr>
          <a:xfrm>
            <a:off x="693824" y="1244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Anonimizacija Kvantitativnih podatkov</a:t>
            </a:r>
            <a:endParaRPr sz="4500" b="1">
              <a:solidFill>
                <a:srgbClr val="ED7D31"/>
              </a:solidFill>
            </a:endParaRPr>
          </a:p>
        </p:txBody>
      </p:sp>
      <p:sp>
        <p:nvSpPr>
          <p:cNvPr id="469" name="Google Shape;469;g30ac063bcad_1_414"/>
          <p:cNvSpPr txBox="1">
            <a:spLocks noGrp="1"/>
          </p:cNvSpPr>
          <p:nvPr>
            <p:ph type="body" idx="2"/>
          </p:nvPr>
        </p:nvSpPr>
        <p:spPr>
          <a:xfrm>
            <a:off x="572375" y="1450050"/>
            <a:ext cx="11023800" cy="4978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400"/>
              </a:spcBef>
              <a:spcAft>
                <a:spcPts val="0"/>
              </a:spcAft>
              <a:buSzPts val="2400"/>
              <a:buChar char="-"/>
            </a:pPr>
            <a:r>
              <a:rPr lang="sl-SI" sz="2400" b="1"/>
              <a:t>Odstranitev </a:t>
            </a:r>
            <a:r>
              <a:rPr lang="sl-SI" sz="2400"/>
              <a:t>ali </a:t>
            </a:r>
            <a:r>
              <a:rPr lang="sl-SI" sz="2400" b="1"/>
              <a:t>združevanje</a:t>
            </a:r>
            <a:r>
              <a:rPr lang="sl-SI" sz="2400"/>
              <a:t> spremenljivk ali zmanjšanje natančnosti ali podrobnega besedilnega pomena spremenljivke; </a:t>
            </a:r>
            <a:endParaRPr sz="2400"/>
          </a:p>
          <a:p>
            <a:pPr marL="457200" lvl="0" indent="-381000" algn="l" rtl="0">
              <a:lnSpc>
                <a:spcPct val="90000"/>
              </a:lnSpc>
              <a:spcBef>
                <a:spcPts val="0"/>
              </a:spcBef>
              <a:spcAft>
                <a:spcPts val="0"/>
              </a:spcAft>
              <a:buSzPts val="2400"/>
              <a:buChar char="-"/>
            </a:pPr>
            <a:r>
              <a:rPr lang="sl-SI" sz="2400"/>
              <a:t>Združite ali zmanjšajte natančnost spremenljivke, kot je </a:t>
            </a:r>
            <a:r>
              <a:rPr lang="sl-SI" sz="2400" b="1"/>
              <a:t>starost</a:t>
            </a:r>
            <a:r>
              <a:rPr lang="sl-SI" sz="2400"/>
              <a:t> ali </a:t>
            </a:r>
            <a:r>
              <a:rPr lang="sl-SI" sz="2400" b="1"/>
              <a:t>kraj bivanja</a:t>
            </a:r>
            <a:r>
              <a:rPr lang="sl-SI" sz="2400"/>
              <a:t>. Vključite najnižjo raven geografskega sklicevanja, ki ne bo kršila zaupnosti respondenta; </a:t>
            </a:r>
            <a:endParaRPr sz="2400"/>
          </a:p>
          <a:p>
            <a:pPr marL="457200" lvl="0" indent="-381000" algn="l" rtl="0">
              <a:lnSpc>
                <a:spcPct val="90000"/>
              </a:lnSpc>
              <a:spcBef>
                <a:spcPts val="0"/>
              </a:spcBef>
              <a:spcAft>
                <a:spcPts val="0"/>
              </a:spcAft>
              <a:buSzPts val="2400"/>
              <a:buChar char="-"/>
            </a:pPr>
            <a:r>
              <a:rPr lang="sl-SI" sz="2400"/>
              <a:t>Posplošite / zamenjajte </a:t>
            </a:r>
            <a:r>
              <a:rPr lang="sl-SI" sz="2400" b="1"/>
              <a:t>podrobno besedilno </a:t>
            </a:r>
            <a:r>
              <a:rPr lang="sl-SI" sz="2400"/>
              <a:t>spremenljivko z bolj splošnim besedilom; </a:t>
            </a:r>
            <a:endParaRPr sz="2400"/>
          </a:p>
          <a:p>
            <a:pPr marL="457200" lvl="0" indent="-381000" algn="l" rtl="0">
              <a:lnSpc>
                <a:spcPct val="90000"/>
              </a:lnSpc>
              <a:spcBef>
                <a:spcPts val="0"/>
              </a:spcBef>
              <a:spcAft>
                <a:spcPts val="0"/>
              </a:spcAft>
              <a:buSzPts val="2400"/>
              <a:buChar char="-"/>
            </a:pPr>
            <a:r>
              <a:rPr lang="sl-SI" sz="2400" b="1"/>
              <a:t>Omejite zgornje ali spodnje razpone </a:t>
            </a:r>
            <a:r>
              <a:rPr lang="sl-SI" sz="2400"/>
              <a:t>številske spremenljivke, da skrijete izstopajoče vrednosti, če so vrednosti za določene posameznike nenavadne ali netipične v širši raziskovani skupini.</a:t>
            </a:r>
            <a:endParaRPr sz="2400"/>
          </a:p>
          <a:p>
            <a:pPr marL="457200" lvl="0" indent="0" algn="l" rtl="0">
              <a:lnSpc>
                <a:spcPct val="90000"/>
              </a:lnSpc>
              <a:spcBef>
                <a:spcPts val="400"/>
              </a:spcBef>
              <a:spcAft>
                <a:spcPts val="0"/>
              </a:spcAft>
              <a:buNone/>
            </a:pPr>
            <a:endParaRPr sz="2400"/>
          </a:p>
        </p:txBody>
      </p:sp>
      <p:sp>
        <p:nvSpPr>
          <p:cNvPr id="470" name="Google Shape;470;g30ac063bcad_1_414"/>
          <p:cNvSpPr txBox="1"/>
          <p:nvPr/>
        </p:nvSpPr>
        <p:spPr>
          <a:xfrm>
            <a:off x="9837625" y="5719875"/>
            <a:ext cx="1758600" cy="4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DMEG</a:t>
            </a:r>
            <a:endParaRPr sz="2800">
              <a:latin typeface="Calibri"/>
              <a:ea typeface="Calibri"/>
              <a:cs typeface="Calibri"/>
              <a:sym typeface="Calibri"/>
            </a:endParaRPr>
          </a:p>
        </p:txBody>
      </p:sp>
      <p:sp>
        <p:nvSpPr>
          <p:cNvPr id="471" name="Google Shape;471;g30ac063bcad_1_414"/>
          <p:cNvSpPr txBox="1"/>
          <p:nvPr/>
        </p:nvSpPr>
        <p:spPr>
          <a:xfrm>
            <a:off x="737575" y="6149725"/>
            <a:ext cx="2095500" cy="4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4"/>
              </a:rPr>
              <a:t>Več UKDS</a:t>
            </a:r>
            <a:endParaRPr sz="28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30ac063bcad_1_421"/>
          <p:cNvSpPr txBox="1">
            <a:spLocks noGrp="1"/>
          </p:cNvSpPr>
          <p:nvPr>
            <p:ph type="title"/>
          </p:nvPr>
        </p:nvSpPr>
        <p:spPr>
          <a:xfrm>
            <a:off x="693824" y="1244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Anonimizacija Kvalitativnih podatkov</a:t>
            </a:r>
            <a:endParaRPr sz="4500" b="1">
              <a:solidFill>
                <a:srgbClr val="ED7D31"/>
              </a:solidFill>
            </a:endParaRPr>
          </a:p>
        </p:txBody>
      </p:sp>
      <p:sp>
        <p:nvSpPr>
          <p:cNvPr id="477" name="Google Shape;477;g30ac063bcad_1_421"/>
          <p:cNvSpPr txBox="1">
            <a:spLocks noGrp="1"/>
          </p:cNvSpPr>
          <p:nvPr>
            <p:ph type="body" idx="2"/>
          </p:nvPr>
        </p:nvSpPr>
        <p:spPr>
          <a:xfrm>
            <a:off x="572375" y="1450050"/>
            <a:ext cx="11023800" cy="4978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400"/>
              </a:spcBef>
              <a:spcAft>
                <a:spcPts val="0"/>
              </a:spcAft>
              <a:buSzPts val="2400"/>
              <a:buChar char="-"/>
            </a:pPr>
            <a:r>
              <a:rPr lang="sl-SI" sz="2400"/>
              <a:t>Uporaba </a:t>
            </a:r>
            <a:r>
              <a:rPr lang="sl-SI" sz="2400" b="1"/>
              <a:t>psevdonimov </a:t>
            </a:r>
            <a:r>
              <a:rPr lang="sl-SI" sz="2400"/>
              <a:t>ali generičnih deskriptorjev za urejanje identifikacijskih informacij namesto brisanja teh informacij; </a:t>
            </a:r>
            <a:endParaRPr sz="2400"/>
          </a:p>
          <a:p>
            <a:pPr marL="457200" lvl="0" indent="-381000" algn="l" rtl="0">
              <a:lnSpc>
                <a:spcPct val="90000"/>
              </a:lnSpc>
              <a:spcBef>
                <a:spcPts val="0"/>
              </a:spcBef>
              <a:spcAft>
                <a:spcPts val="0"/>
              </a:spcAft>
              <a:buSzPts val="2400"/>
              <a:buChar char="-"/>
            </a:pPr>
            <a:r>
              <a:rPr lang="sl-SI" sz="2400"/>
              <a:t>Načrtujte anonimizacijo </a:t>
            </a:r>
            <a:r>
              <a:rPr lang="sl-SI" sz="2400" b="1"/>
              <a:t>v času transkripcije </a:t>
            </a:r>
            <a:r>
              <a:rPr lang="sl-SI" sz="2400"/>
              <a:t>ali začetnega pisanja (longitudinalne študije so lahko izjema); </a:t>
            </a:r>
            <a:endParaRPr sz="2400"/>
          </a:p>
          <a:p>
            <a:pPr marL="457200" lvl="0" indent="-381000" algn="l" rtl="0">
              <a:lnSpc>
                <a:spcPct val="90000"/>
              </a:lnSpc>
              <a:spcBef>
                <a:spcPts val="0"/>
              </a:spcBef>
              <a:spcAft>
                <a:spcPts val="0"/>
              </a:spcAft>
              <a:buSzPts val="2400"/>
              <a:buChar char="-"/>
            </a:pPr>
            <a:r>
              <a:rPr lang="sl-SI" sz="2400"/>
              <a:t>Uporabite psevdonime ali zamenjave, ki so </a:t>
            </a:r>
            <a:r>
              <a:rPr lang="sl-SI" sz="2400" b="1"/>
              <a:t>dosledni </a:t>
            </a:r>
            <a:r>
              <a:rPr lang="sl-SI" sz="2400"/>
              <a:t>v celotni raziskovalni skupini in projektu. Na primer uporaba istih psevdonimov v publikacijah in nadaljnjih raziskavah; </a:t>
            </a:r>
            <a:endParaRPr sz="2400"/>
          </a:p>
          <a:p>
            <a:pPr marL="457200" lvl="0" indent="-381000" algn="l" rtl="0">
              <a:lnSpc>
                <a:spcPct val="90000"/>
              </a:lnSpc>
              <a:spcBef>
                <a:spcPts val="0"/>
              </a:spcBef>
              <a:spcAft>
                <a:spcPts val="0"/>
              </a:spcAft>
              <a:buSzPts val="2400"/>
              <a:buChar char="-"/>
            </a:pPr>
            <a:r>
              <a:rPr lang="sl-SI" sz="2400"/>
              <a:t>Pazljivo uporabljajte tehnike »išči in zamenjaj«, da ne pride do nenamernih sprememb in da ne zgrešite napačno črkovanih besed; </a:t>
            </a:r>
            <a:endParaRPr sz="2400"/>
          </a:p>
          <a:p>
            <a:pPr marL="457200" lvl="0" indent="-381000" algn="l" rtl="0">
              <a:lnSpc>
                <a:spcPct val="90000"/>
              </a:lnSpc>
              <a:spcBef>
                <a:spcPts val="0"/>
              </a:spcBef>
              <a:spcAft>
                <a:spcPts val="0"/>
              </a:spcAft>
              <a:buSzPts val="2400"/>
              <a:buChar char="-"/>
            </a:pPr>
            <a:r>
              <a:rPr lang="sl-SI" sz="2400"/>
              <a:t>Jasno določite </a:t>
            </a:r>
            <a:r>
              <a:rPr lang="sl-SI" sz="2400" b="1"/>
              <a:t>zamenjave v besedilu</a:t>
            </a:r>
            <a:r>
              <a:rPr lang="sl-SI" sz="2400"/>
              <a:t>, na primer z [oklepaji] ali z uporabo oznak XML, kot je &lt;seg&gt;beseda, ki bo anonimizirana&lt;/seg&gt;; </a:t>
            </a:r>
            <a:endParaRPr sz="2400"/>
          </a:p>
          <a:p>
            <a:pPr marL="457200" lvl="0" indent="-381000" algn="l" rtl="0">
              <a:lnSpc>
                <a:spcPct val="90000"/>
              </a:lnSpc>
              <a:spcBef>
                <a:spcPts val="0"/>
              </a:spcBef>
              <a:spcAft>
                <a:spcPts val="0"/>
              </a:spcAft>
              <a:buSzPts val="2400"/>
              <a:buChar char="-"/>
            </a:pPr>
            <a:r>
              <a:rPr lang="sl-SI" sz="2400" b="1"/>
              <a:t>Ustvarite anonimizacijski dnevnik</a:t>
            </a:r>
            <a:r>
              <a:rPr lang="sl-SI" sz="2400"/>
              <a:t> (znan tudi kot deanonimizacijski ključ) vseh opravljenih zamenjav, združevanj ali odstranitev in shranite tak dnevnik varno in ločeno od anonimiziranih podatkovnih datotek.</a:t>
            </a:r>
            <a:endParaRPr sz="2400"/>
          </a:p>
        </p:txBody>
      </p:sp>
      <p:sp>
        <p:nvSpPr>
          <p:cNvPr id="478" name="Google Shape;478;g30ac063bcad_1_421"/>
          <p:cNvSpPr txBox="1"/>
          <p:nvPr/>
        </p:nvSpPr>
        <p:spPr>
          <a:xfrm>
            <a:off x="9837625" y="5719875"/>
            <a:ext cx="1758600" cy="4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3"/>
              </a:rPr>
              <a:t>DMEG</a:t>
            </a:r>
            <a:endParaRPr sz="2800">
              <a:latin typeface="Calibri"/>
              <a:ea typeface="Calibri"/>
              <a:cs typeface="Calibri"/>
              <a:sym typeface="Calibri"/>
            </a:endParaRPr>
          </a:p>
        </p:txBody>
      </p:sp>
      <p:sp>
        <p:nvSpPr>
          <p:cNvPr id="479" name="Google Shape;479;g30ac063bcad_1_421"/>
          <p:cNvSpPr txBox="1"/>
          <p:nvPr/>
        </p:nvSpPr>
        <p:spPr>
          <a:xfrm>
            <a:off x="766875" y="6266950"/>
            <a:ext cx="28281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4"/>
              </a:rPr>
              <a:t>Več UKDS</a:t>
            </a:r>
            <a:endParaRPr sz="2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30ac063bcad_1_430"/>
          <p:cNvSpPr txBox="1">
            <a:spLocks noGrp="1"/>
          </p:cNvSpPr>
          <p:nvPr>
            <p:ph type="title"/>
          </p:nvPr>
        </p:nvSpPr>
        <p:spPr>
          <a:xfrm>
            <a:off x="693824" y="1244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Anonimizacija Orodja</a:t>
            </a:r>
            <a:endParaRPr sz="4500" b="1">
              <a:solidFill>
                <a:srgbClr val="ED7D31"/>
              </a:solidFill>
            </a:endParaRPr>
          </a:p>
        </p:txBody>
      </p:sp>
      <p:sp>
        <p:nvSpPr>
          <p:cNvPr id="485" name="Google Shape;485;g30ac063bcad_1_430"/>
          <p:cNvSpPr txBox="1">
            <a:spLocks noGrp="1"/>
          </p:cNvSpPr>
          <p:nvPr>
            <p:ph type="body" idx="2"/>
          </p:nvPr>
        </p:nvSpPr>
        <p:spPr>
          <a:xfrm>
            <a:off x="572375" y="1450050"/>
            <a:ext cx="11023800" cy="4978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400"/>
              </a:spcBef>
              <a:spcAft>
                <a:spcPts val="0"/>
              </a:spcAft>
              <a:buSzPts val="2400"/>
              <a:buChar char="-"/>
            </a:pPr>
            <a:r>
              <a:rPr lang="sl-SI" sz="2400" u="sng">
                <a:solidFill>
                  <a:schemeClr val="hlink"/>
                </a:solidFill>
                <a:hlinkClick r:id="rId3"/>
              </a:rPr>
              <a:t>QAMyData </a:t>
            </a:r>
            <a:r>
              <a:rPr lang="sl-SI" sz="2400"/>
              <a:t>– brezplačno orodje UK Data Service, njegov primarni namen ni anonimizacija, vendar se je izkazalo za uporabno za preverjanje edinstvenih vrednosti. Poleg tega ponuja več vrst pregledov kakovosti podatkov. </a:t>
            </a:r>
            <a:endParaRPr sz="2400"/>
          </a:p>
          <a:p>
            <a:pPr marL="457200" lvl="0" indent="-381000" algn="l" rtl="0">
              <a:lnSpc>
                <a:spcPct val="90000"/>
              </a:lnSpc>
              <a:spcBef>
                <a:spcPts val="0"/>
              </a:spcBef>
              <a:spcAft>
                <a:spcPts val="0"/>
              </a:spcAft>
              <a:buSzPts val="2400"/>
              <a:buChar char="-"/>
            </a:pPr>
            <a:r>
              <a:rPr lang="sl-SI" sz="2400" u="sng">
                <a:solidFill>
                  <a:schemeClr val="hlink"/>
                </a:solidFill>
                <a:hlinkClick r:id="rId4"/>
              </a:rPr>
              <a:t>Amnesia</a:t>
            </a:r>
            <a:r>
              <a:rPr lang="sl-SI" sz="2400"/>
              <a:t> - Brezplačno (spletno in lokalno) orodje za kvantitativno anonimizacijo podatkov, razvito v okviru infrastrukture OpenAIRE. Orodje je osredotočen na k-anonimnost in je enostaven za uporabo. </a:t>
            </a:r>
            <a:endParaRPr sz="2400"/>
          </a:p>
          <a:p>
            <a:pPr marL="457200" lvl="0" indent="-381000" algn="l" rtl="0">
              <a:lnSpc>
                <a:spcPct val="90000"/>
              </a:lnSpc>
              <a:spcBef>
                <a:spcPts val="0"/>
              </a:spcBef>
              <a:spcAft>
                <a:spcPts val="0"/>
              </a:spcAft>
              <a:buSzPts val="2400"/>
              <a:buChar char="-"/>
            </a:pPr>
            <a:r>
              <a:rPr lang="sl-SI" sz="2400" u="sng">
                <a:solidFill>
                  <a:schemeClr val="hlink"/>
                </a:solidFill>
                <a:hlinkClick r:id="rId5"/>
              </a:rPr>
              <a:t>ARX</a:t>
            </a:r>
            <a:r>
              <a:rPr lang="sl-SI" sz="2400"/>
              <a:t> ​​​​- Odprtokodno orodje za anonimiziranje kvantitativnih podatkov. Omogoča uporabo in prilagoditev več anonimizacijskih modelov (vključno z </a:t>
            </a:r>
            <a:r>
              <a:rPr lang="sl-SI" sz="2400">
                <a:solidFill>
                  <a:schemeClr val="dk1"/>
                </a:solidFill>
              </a:rPr>
              <a:t>L-raznolikost in T-podobnost</a:t>
            </a:r>
            <a:r>
              <a:rPr lang="sl-SI" sz="2400"/>
              <a:t>). </a:t>
            </a:r>
            <a:endParaRPr sz="2400"/>
          </a:p>
          <a:p>
            <a:pPr marL="457200" lvl="0" indent="-381000" algn="l" rtl="0">
              <a:lnSpc>
                <a:spcPct val="90000"/>
              </a:lnSpc>
              <a:spcBef>
                <a:spcPts val="0"/>
              </a:spcBef>
              <a:spcAft>
                <a:spcPts val="0"/>
              </a:spcAft>
              <a:buSzPts val="2400"/>
              <a:buChar char="-"/>
            </a:pPr>
            <a:r>
              <a:rPr lang="sl-SI" sz="2400" u="sng">
                <a:solidFill>
                  <a:schemeClr val="hlink"/>
                </a:solidFill>
                <a:hlinkClick r:id="rId6"/>
              </a:rPr>
              <a:t>sdcMicro</a:t>
            </a:r>
            <a:r>
              <a:rPr lang="sl-SI" sz="2400"/>
              <a:t> - odprtokodni, R paket za anonimizacijo podatkov. Podpira oceno tveganja in več modelov anonimizacije ter vključuje grafični vmesnik. </a:t>
            </a:r>
            <a:endParaRPr sz="2400"/>
          </a:p>
          <a:p>
            <a:pPr marL="457200" lvl="0" indent="-381000" algn="l" rtl="0">
              <a:lnSpc>
                <a:spcPct val="90000"/>
              </a:lnSpc>
              <a:spcBef>
                <a:spcPts val="0"/>
              </a:spcBef>
              <a:spcAft>
                <a:spcPts val="0"/>
              </a:spcAft>
              <a:buSzPts val="2400"/>
              <a:buChar char="-"/>
            </a:pPr>
            <a:r>
              <a:rPr lang="sl-SI" sz="2400" u="sng">
                <a:solidFill>
                  <a:schemeClr val="hlink"/>
                </a:solidFill>
                <a:hlinkClick r:id="rId7"/>
              </a:rPr>
              <a:t>AXCrypti</a:t>
            </a:r>
            <a:r>
              <a:rPr lang="sl-SI" sz="2400"/>
              <a:t> - programska oprema za šifriranje datotek ali paketov datotek in varno brisanje datotek po uporabi. </a:t>
            </a:r>
            <a:endParaRPr sz="2400"/>
          </a:p>
          <a:p>
            <a:pPr marL="457200" lvl="0" indent="-381000" algn="l" rtl="0">
              <a:lnSpc>
                <a:spcPct val="90000"/>
              </a:lnSpc>
              <a:spcBef>
                <a:spcPts val="0"/>
              </a:spcBef>
              <a:spcAft>
                <a:spcPts val="0"/>
              </a:spcAft>
              <a:buSzPts val="2400"/>
              <a:buChar char="-"/>
            </a:pPr>
            <a:r>
              <a:rPr lang="sl-SI" sz="2400" u="sng">
                <a:solidFill>
                  <a:schemeClr val="hlink"/>
                </a:solidFill>
                <a:hlinkClick r:id="rId8"/>
              </a:rPr>
              <a:t>µ-ARGUS</a:t>
            </a:r>
            <a:r>
              <a:rPr lang="sl-SI" sz="2400"/>
              <a:t> je brezplačno orodje za anonimizacijo podatkov, ki temelji na programskem jeziku R in je namenjeno podpori statističnih analiz.</a:t>
            </a:r>
            <a:endParaRPr sz="2400"/>
          </a:p>
          <a:p>
            <a:pPr marL="914400" lvl="0" indent="0" algn="l" rtl="0">
              <a:lnSpc>
                <a:spcPct val="90000"/>
              </a:lnSpc>
              <a:spcBef>
                <a:spcPts val="400"/>
              </a:spcBef>
              <a:spcAft>
                <a:spcPts val="0"/>
              </a:spcAft>
              <a:buNone/>
            </a:pP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9"/>
        <p:cNvGrpSpPr/>
        <p:nvPr/>
      </p:nvGrpSpPr>
      <p:grpSpPr>
        <a:xfrm>
          <a:off x="0" y="0"/>
          <a:ext cx="0" cy="0"/>
          <a:chOff x="0" y="0"/>
          <a:chExt cx="0" cy="0"/>
        </a:xfrm>
      </p:grpSpPr>
      <p:sp>
        <p:nvSpPr>
          <p:cNvPr id="490" name="Google Shape;490;g30ac063bcad_1_478"/>
          <p:cNvSpPr txBox="1">
            <a:spLocks noGrp="1"/>
          </p:cNvSpPr>
          <p:nvPr>
            <p:ph type="title"/>
          </p:nvPr>
        </p:nvSpPr>
        <p:spPr>
          <a:xfrm>
            <a:off x="742956" y="671210"/>
            <a:ext cx="84705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latin typeface="Calibri"/>
                <a:ea typeface="Calibri"/>
                <a:cs typeface="Calibri"/>
                <a:sym typeface="Calibri"/>
              </a:rPr>
              <a:t>Osebni podatki </a:t>
            </a:r>
            <a:endParaRPr/>
          </a:p>
        </p:txBody>
      </p:sp>
      <p:sp>
        <p:nvSpPr>
          <p:cNvPr id="491" name="Google Shape;491;g30ac063bcad_1_478"/>
          <p:cNvSpPr txBox="1"/>
          <p:nvPr/>
        </p:nvSpPr>
        <p:spPr>
          <a:xfrm>
            <a:off x="742956" y="4562715"/>
            <a:ext cx="11174400" cy="48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92" name="Google Shape;492;g30ac063bcad_1_478"/>
          <p:cNvSpPr txBox="1"/>
          <p:nvPr/>
        </p:nvSpPr>
        <p:spPr>
          <a:xfrm>
            <a:off x="742956" y="1719383"/>
            <a:ext cx="10771800" cy="4467300"/>
          </a:xfrm>
          <a:prstGeom prst="rect">
            <a:avLst/>
          </a:prstGeom>
          <a:noFill/>
          <a:ln>
            <a:noFill/>
          </a:ln>
        </p:spPr>
        <p:txBody>
          <a:bodyPr spcFirstLastPara="1" wrap="square" lIns="91425" tIns="45700" rIns="91425" bIns="45700" anchor="t" anchorCtr="0">
            <a:noAutofit/>
          </a:bodyPr>
          <a:lstStyle/>
          <a:p>
            <a:pPr marL="228600" marR="0" lvl="0" indent="-234950" algn="l" rtl="0">
              <a:lnSpc>
                <a:spcPct val="90000"/>
              </a:lnSpc>
              <a:spcBef>
                <a:spcPts val="0"/>
              </a:spcBef>
              <a:spcAft>
                <a:spcPts val="0"/>
              </a:spcAft>
              <a:buClr>
                <a:srgbClr val="000000"/>
              </a:buClr>
              <a:buSzPts val="2100"/>
              <a:buFont typeface="Arial"/>
              <a:buChar char="•"/>
            </a:pPr>
            <a:r>
              <a:rPr lang="sl-SI" sz="2100" b="1" i="0" u="none" strike="noStrike" cap="none">
                <a:solidFill>
                  <a:srgbClr val="000000"/>
                </a:solidFill>
                <a:latin typeface="Calibri"/>
                <a:ea typeface="Calibri"/>
                <a:cs typeface="Calibri"/>
                <a:sym typeface="Calibri"/>
              </a:rPr>
              <a:t>Anonimizacija </a:t>
            </a:r>
            <a:r>
              <a:rPr lang="sl-SI" sz="2100" i="0" u="none" strike="noStrike" cap="none">
                <a:solidFill>
                  <a:srgbClr val="000000"/>
                </a:solidFill>
                <a:latin typeface="Calibri"/>
                <a:ea typeface="Calibri"/>
                <a:cs typeface="Calibri"/>
                <a:sym typeface="Calibri"/>
              </a:rPr>
              <a:t>in</a:t>
            </a:r>
            <a:r>
              <a:rPr lang="sl-SI" sz="2100" b="1" i="0" u="none" strike="noStrike" cap="none">
                <a:solidFill>
                  <a:srgbClr val="000000"/>
                </a:solidFill>
                <a:latin typeface="Calibri"/>
                <a:ea typeface="Calibri"/>
                <a:cs typeface="Calibri"/>
                <a:sym typeface="Calibri"/>
              </a:rPr>
              <a:t> psevdonimizacija </a:t>
            </a:r>
            <a:r>
              <a:rPr lang="sl-SI" sz="2100" i="0" u="none" strike="noStrike" cap="none">
                <a:solidFill>
                  <a:srgbClr val="000000"/>
                </a:solidFill>
                <a:latin typeface="Calibri"/>
                <a:ea typeface="Calibri"/>
                <a:cs typeface="Calibri"/>
                <a:sym typeface="Calibri"/>
              </a:rPr>
              <a:t>sta dva načina obravnave dokumentov, ki vsebujejo osebne podatke,</a:t>
            </a:r>
            <a:endParaRPr sz="2100">
              <a:latin typeface="Calibri"/>
              <a:ea typeface="Calibri"/>
              <a:cs typeface="Calibri"/>
              <a:sym typeface="Calibri"/>
            </a:endParaRPr>
          </a:p>
          <a:p>
            <a:pPr marL="228600" marR="0" lvl="0" indent="-234950" algn="l" rtl="0">
              <a:lnSpc>
                <a:spcPct val="90000"/>
              </a:lnSpc>
              <a:spcBef>
                <a:spcPts val="1000"/>
              </a:spcBef>
              <a:spcAft>
                <a:spcPts val="0"/>
              </a:spcAft>
              <a:buClr>
                <a:srgbClr val="000000"/>
              </a:buClr>
              <a:buSzPts val="2100"/>
              <a:buFont typeface="Arial"/>
              <a:buChar char="•"/>
            </a:pPr>
            <a:r>
              <a:rPr lang="sl-SI" sz="2100" i="0" u="none" strike="noStrike" cap="none">
                <a:solidFill>
                  <a:srgbClr val="000000"/>
                </a:solidFill>
                <a:latin typeface="Calibri"/>
                <a:ea typeface="Calibri"/>
                <a:cs typeface="Calibri"/>
                <a:sym typeface="Calibri"/>
              </a:rPr>
              <a:t>V procesu </a:t>
            </a:r>
            <a:r>
              <a:rPr lang="sl-SI" sz="2100" b="1" i="0" u="none" strike="noStrike" cap="none">
                <a:solidFill>
                  <a:srgbClr val="000000"/>
                </a:solidFill>
                <a:latin typeface="Calibri"/>
                <a:ea typeface="Calibri"/>
                <a:cs typeface="Calibri"/>
                <a:sym typeface="Calibri"/>
              </a:rPr>
              <a:t>anonimizacije</a:t>
            </a:r>
            <a:r>
              <a:rPr lang="sl-SI" sz="2100" i="0" u="none" strike="noStrike" cap="none">
                <a:solidFill>
                  <a:srgbClr val="000000"/>
                </a:solidFill>
                <a:latin typeface="Calibri"/>
                <a:ea typeface="Calibri"/>
                <a:cs typeface="Calibri"/>
                <a:sym typeface="Calibri"/>
              </a:rPr>
              <a:t> avtor ireverzibilno izbriše vse podatke, ki bi lahko privedli do identifikacije posameznika, ki sodeluje v raziskavi,</a:t>
            </a:r>
            <a:endParaRPr sz="2100">
              <a:latin typeface="Calibri"/>
              <a:ea typeface="Calibri"/>
              <a:cs typeface="Calibri"/>
              <a:sym typeface="Calibri"/>
            </a:endParaRPr>
          </a:p>
          <a:p>
            <a:pPr marL="228600" marR="0" lvl="0" indent="-234950" algn="l" rtl="0">
              <a:lnSpc>
                <a:spcPct val="90000"/>
              </a:lnSpc>
              <a:spcBef>
                <a:spcPts val="1000"/>
              </a:spcBef>
              <a:spcAft>
                <a:spcPts val="0"/>
              </a:spcAft>
              <a:buClr>
                <a:srgbClr val="000000"/>
              </a:buClr>
              <a:buSzPts val="2100"/>
              <a:buFont typeface="Arial"/>
              <a:buChar char="•"/>
            </a:pPr>
            <a:r>
              <a:rPr lang="sl-SI" sz="2100" i="0" u="none" strike="noStrike" cap="none">
                <a:solidFill>
                  <a:srgbClr val="000000"/>
                </a:solidFill>
                <a:latin typeface="Calibri"/>
                <a:ea typeface="Calibri"/>
                <a:cs typeface="Calibri"/>
                <a:sym typeface="Calibri"/>
              </a:rPr>
              <a:t>V procesu </a:t>
            </a:r>
            <a:r>
              <a:rPr lang="sl-SI" sz="2100" b="1" i="0" u="none" strike="noStrike" cap="none">
                <a:solidFill>
                  <a:srgbClr val="000000"/>
                </a:solidFill>
                <a:latin typeface="Calibri"/>
                <a:ea typeface="Calibri"/>
                <a:cs typeface="Calibri"/>
                <a:sym typeface="Calibri"/>
              </a:rPr>
              <a:t>psevdonimizacije</a:t>
            </a:r>
            <a:r>
              <a:rPr lang="sl-SI" sz="2100" i="0" u="none" strike="noStrike" cap="none">
                <a:solidFill>
                  <a:srgbClr val="000000"/>
                </a:solidFill>
                <a:latin typeface="Calibri"/>
                <a:ea typeface="Calibri"/>
                <a:cs typeface="Calibri"/>
                <a:sym typeface="Calibri"/>
              </a:rPr>
              <a:t> avtor iz dokumenta odstrani podatke, ki bi lahko privedli do identifikacije posameznika, ki sodeluje v raziskavi in jih nadomesti bodisi s šiframi ali izmišljenimi podatki (npr. imeni), vendar ohrani informacije, s pomočjo katerih je mogoče ponovno identificirati posameznike (npr. seznam šifer),</a:t>
            </a:r>
            <a:endParaRPr sz="2100">
              <a:latin typeface="Calibri"/>
              <a:ea typeface="Calibri"/>
              <a:cs typeface="Calibri"/>
              <a:sym typeface="Calibri"/>
            </a:endParaRPr>
          </a:p>
          <a:p>
            <a:pPr marL="228600" marR="0" lvl="0" indent="-234950" algn="l" rtl="0">
              <a:lnSpc>
                <a:spcPct val="90000"/>
              </a:lnSpc>
              <a:spcBef>
                <a:spcPts val="1000"/>
              </a:spcBef>
              <a:spcAft>
                <a:spcPts val="0"/>
              </a:spcAft>
              <a:buClr>
                <a:srgbClr val="000000"/>
              </a:buClr>
              <a:buSzPts val="2100"/>
              <a:buFont typeface="Arial"/>
              <a:buChar char="•"/>
            </a:pPr>
            <a:r>
              <a:rPr lang="sl-SI" sz="2100" i="0" u="none" strike="noStrike" cap="none">
                <a:solidFill>
                  <a:srgbClr val="000000"/>
                </a:solidFill>
                <a:latin typeface="Calibri"/>
                <a:ea typeface="Calibri"/>
                <a:cs typeface="Calibri"/>
                <a:sym typeface="Calibri"/>
              </a:rPr>
              <a:t> pri </a:t>
            </a:r>
            <a:r>
              <a:rPr lang="sl-SI" sz="2100" b="1" i="0" u="none" strike="noStrike" cap="none">
                <a:solidFill>
                  <a:srgbClr val="000000"/>
                </a:solidFill>
                <a:latin typeface="Calibri"/>
                <a:ea typeface="Calibri"/>
                <a:cs typeface="Calibri"/>
                <a:sym typeface="Calibri"/>
              </a:rPr>
              <a:t>psevdonimizaciji</a:t>
            </a:r>
            <a:r>
              <a:rPr lang="sl-SI" sz="2100" i="0" u="none" strike="noStrike" cap="none">
                <a:solidFill>
                  <a:srgbClr val="000000"/>
                </a:solidFill>
                <a:latin typeface="Calibri"/>
                <a:ea typeface="Calibri"/>
                <a:cs typeface="Calibri"/>
                <a:sym typeface="Calibri"/>
              </a:rPr>
              <a:t> je nujno, da so dokumenti in šifranti hranjeni na ločenih mestih, najrje tudi poda različnimi režimi varovanja,</a:t>
            </a:r>
            <a:endParaRPr sz="2100">
              <a:latin typeface="Calibri"/>
              <a:ea typeface="Calibri"/>
              <a:cs typeface="Calibri"/>
              <a:sym typeface="Calibri"/>
            </a:endParaRPr>
          </a:p>
          <a:p>
            <a:pPr marL="228600" marR="0" lvl="0" indent="-234950" algn="l" rtl="0">
              <a:lnSpc>
                <a:spcPct val="90000"/>
              </a:lnSpc>
              <a:spcBef>
                <a:spcPts val="1000"/>
              </a:spcBef>
              <a:spcAft>
                <a:spcPts val="0"/>
              </a:spcAft>
              <a:buClr>
                <a:srgbClr val="000000"/>
              </a:buClr>
              <a:buSzPts val="2100"/>
              <a:buFont typeface="Calibri"/>
              <a:buChar char="•"/>
            </a:pPr>
            <a:r>
              <a:rPr lang="sl-SI" sz="2100" i="0" u="none" strike="noStrike" cap="none">
                <a:solidFill>
                  <a:srgbClr val="000000"/>
                </a:solidFill>
                <a:latin typeface="Calibri"/>
                <a:ea typeface="Calibri"/>
                <a:cs typeface="Calibri"/>
                <a:sym typeface="Calibri"/>
              </a:rPr>
              <a:t>Anonimizirani dokumenti niso več podvrženi varstvu po Uredbi (EU) 2016/679 Evropskega parlamenta in Sveta o varstvu posameznikov pri obdelavi osebnih podatkov in o prostem pretoku takih podatkov (GDPR)</a:t>
            </a:r>
            <a:endParaRPr sz="2100" i="0" u="none" strike="noStrike" cap="none">
              <a:solidFill>
                <a:srgbClr val="000000"/>
              </a:solidFill>
              <a:latin typeface="Calibri"/>
              <a:ea typeface="Calibri"/>
              <a:cs typeface="Calibri"/>
              <a:sym typeface="Calibri"/>
            </a:endParaRPr>
          </a:p>
          <a:p>
            <a:pPr marL="228600" marR="0" lvl="0" indent="-101600" algn="l" rtl="0">
              <a:lnSpc>
                <a:spcPct val="90000"/>
              </a:lnSpc>
              <a:spcBef>
                <a:spcPts val="10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101600" algn="l" rtl="0">
              <a:lnSpc>
                <a:spcPct val="90000"/>
              </a:lnSpc>
              <a:spcBef>
                <a:spcPts val="100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30ac361b7fa_1_201"/>
          <p:cNvSpPr txBox="1">
            <a:spLocks noGrp="1"/>
          </p:cNvSpPr>
          <p:nvPr>
            <p:ph type="title"/>
          </p:nvPr>
        </p:nvSpPr>
        <p:spPr>
          <a:xfrm>
            <a:off x="693824" y="124497"/>
            <a:ext cx="10515600"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Primer: režimi dostopa v ADP</a:t>
            </a:r>
            <a:endParaRPr sz="4500" b="1">
              <a:solidFill>
                <a:srgbClr val="ED7D31"/>
              </a:solidFill>
            </a:endParaRPr>
          </a:p>
        </p:txBody>
      </p:sp>
      <p:sp>
        <p:nvSpPr>
          <p:cNvPr id="498" name="Google Shape;498;g30ac361b7fa_1_201"/>
          <p:cNvSpPr txBox="1"/>
          <p:nvPr/>
        </p:nvSpPr>
        <p:spPr>
          <a:xfrm>
            <a:off x="251525" y="5945800"/>
            <a:ext cx="566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sng" strike="noStrike" cap="none">
                <a:solidFill>
                  <a:schemeClr val="hlink"/>
                </a:solidFill>
                <a:latin typeface="Arial"/>
                <a:ea typeface="Arial"/>
                <a:cs typeface="Arial"/>
                <a:sym typeface="Arial"/>
                <a:hlinkClick r:id="rId3"/>
              </a:rPr>
              <a:t>https://www.adp.fdv.uni-lj.si/uporabi/kako/pravila/</a:t>
            </a:r>
            <a:endParaRPr sz="1400" b="0" i="0" u="none" strike="noStrike" cap="none">
              <a:solidFill>
                <a:srgbClr val="000000"/>
              </a:solidFill>
              <a:latin typeface="Arial"/>
              <a:ea typeface="Arial"/>
              <a:cs typeface="Arial"/>
              <a:sym typeface="Arial"/>
            </a:endParaRPr>
          </a:p>
        </p:txBody>
      </p:sp>
      <p:pic>
        <p:nvPicPr>
          <p:cNvPr id="499" name="Google Shape;499;g30ac361b7fa_1_201"/>
          <p:cNvPicPr preferRelativeResize="0"/>
          <p:nvPr/>
        </p:nvPicPr>
        <p:blipFill>
          <a:blip r:embed="rId4">
            <a:alphaModFix/>
          </a:blip>
          <a:stretch>
            <a:fillRect/>
          </a:stretch>
        </p:blipFill>
        <p:spPr>
          <a:xfrm>
            <a:off x="1676400" y="1101363"/>
            <a:ext cx="8696049" cy="4655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30ac063bcad_1_445"/>
          <p:cNvSpPr txBox="1">
            <a:spLocks noGrp="1"/>
          </p:cNvSpPr>
          <p:nvPr>
            <p:ph type="title"/>
          </p:nvPr>
        </p:nvSpPr>
        <p:spPr>
          <a:xfrm>
            <a:off x="292772" y="17262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Primer: režimi dostopa v ADP</a:t>
            </a:r>
            <a:endParaRPr sz="4500" b="1">
              <a:solidFill>
                <a:srgbClr val="ED7D31"/>
              </a:solidFill>
            </a:endParaRPr>
          </a:p>
        </p:txBody>
      </p:sp>
      <p:sp>
        <p:nvSpPr>
          <p:cNvPr id="505" name="Google Shape;505;g30ac063bcad_1_445"/>
          <p:cNvSpPr txBox="1"/>
          <p:nvPr/>
        </p:nvSpPr>
        <p:spPr>
          <a:xfrm>
            <a:off x="8150667" y="6457800"/>
            <a:ext cx="566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none" strike="noStrike" cap="none">
                <a:solidFill>
                  <a:srgbClr val="000000"/>
                </a:solidFill>
                <a:latin typeface="Arial"/>
                <a:ea typeface="Arial"/>
                <a:cs typeface="Arial"/>
                <a:sym typeface="Arial"/>
              </a:rPr>
              <a:t>https://www.adp.fdv.uni-lj.si/uporabi/kako/pravila/</a:t>
            </a:r>
            <a:endParaRPr sz="1400" b="0" i="0" u="none" strike="noStrike" cap="none">
              <a:solidFill>
                <a:srgbClr val="000000"/>
              </a:solidFill>
              <a:latin typeface="Arial"/>
              <a:ea typeface="Arial"/>
              <a:cs typeface="Arial"/>
              <a:sym typeface="Arial"/>
            </a:endParaRPr>
          </a:p>
        </p:txBody>
      </p:sp>
      <p:pic>
        <p:nvPicPr>
          <p:cNvPr id="506" name="Google Shape;506;g30ac063bcad_1_445"/>
          <p:cNvPicPr preferRelativeResize="0"/>
          <p:nvPr/>
        </p:nvPicPr>
        <p:blipFill>
          <a:blip r:embed="rId3">
            <a:alphaModFix/>
          </a:blip>
          <a:stretch>
            <a:fillRect/>
          </a:stretch>
        </p:blipFill>
        <p:spPr>
          <a:xfrm>
            <a:off x="885075" y="1494550"/>
            <a:ext cx="10291274" cy="3868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30ac063bcad_1_456"/>
          <p:cNvSpPr txBox="1">
            <a:spLocks noGrp="1"/>
          </p:cNvSpPr>
          <p:nvPr>
            <p:ph type="title"/>
          </p:nvPr>
        </p:nvSpPr>
        <p:spPr>
          <a:xfrm>
            <a:off x="292772" y="17262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Primer: režimi dostopa v ADP</a:t>
            </a:r>
            <a:endParaRPr sz="4500" b="1">
              <a:solidFill>
                <a:srgbClr val="ED7D31"/>
              </a:solidFill>
            </a:endParaRPr>
          </a:p>
        </p:txBody>
      </p:sp>
      <p:sp>
        <p:nvSpPr>
          <p:cNvPr id="512" name="Google Shape;512;g30ac063bcad_1_456"/>
          <p:cNvSpPr txBox="1"/>
          <p:nvPr/>
        </p:nvSpPr>
        <p:spPr>
          <a:xfrm>
            <a:off x="8150667" y="6457800"/>
            <a:ext cx="566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none" strike="noStrike" cap="none">
                <a:solidFill>
                  <a:srgbClr val="000000"/>
                </a:solidFill>
                <a:latin typeface="Arial"/>
                <a:ea typeface="Arial"/>
                <a:cs typeface="Arial"/>
                <a:sym typeface="Arial"/>
              </a:rPr>
              <a:t>https://www.adp.fdv.uni-lj.si/uporabi/kako/pravila/</a:t>
            </a:r>
            <a:endParaRPr sz="1400" b="0" i="0" u="none" strike="noStrike" cap="none">
              <a:solidFill>
                <a:srgbClr val="000000"/>
              </a:solidFill>
              <a:latin typeface="Arial"/>
              <a:ea typeface="Arial"/>
              <a:cs typeface="Arial"/>
              <a:sym typeface="Arial"/>
            </a:endParaRPr>
          </a:p>
        </p:txBody>
      </p:sp>
      <p:pic>
        <p:nvPicPr>
          <p:cNvPr id="513" name="Google Shape;513;g30ac063bcad_1_456"/>
          <p:cNvPicPr preferRelativeResize="0"/>
          <p:nvPr/>
        </p:nvPicPr>
        <p:blipFill>
          <a:blip r:embed="rId3">
            <a:alphaModFix/>
          </a:blip>
          <a:stretch>
            <a:fillRect/>
          </a:stretch>
        </p:blipFill>
        <p:spPr>
          <a:xfrm>
            <a:off x="1143000" y="1240700"/>
            <a:ext cx="8851649" cy="5064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30ac063bcad_1_463"/>
          <p:cNvSpPr txBox="1"/>
          <p:nvPr/>
        </p:nvSpPr>
        <p:spPr>
          <a:xfrm>
            <a:off x="8150667" y="6457800"/>
            <a:ext cx="566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none" strike="noStrike" cap="none">
                <a:solidFill>
                  <a:srgbClr val="000000"/>
                </a:solidFill>
                <a:latin typeface="Arial"/>
                <a:ea typeface="Arial"/>
                <a:cs typeface="Arial"/>
                <a:sym typeface="Arial"/>
              </a:rPr>
              <a:t>https://www.adp.fdv.uni-lj.si/uporabi/kako/pravila/</a:t>
            </a:r>
            <a:endParaRPr sz="1400" b="0" i="0" u="none" strike="noStrike" cap="none">
              <a:solidFill>
                <a:srgbClr val="000000"/>
              </a:solidFill>
              <a:latin typeface="Arial"/>
              <a:ea typeface="Arial"/>
              <a:cs typeface="Arial"/>
              <a:sym typeface="Arial"/>
            </a:endParaRPr>
          </a:p>
        </p:txBody>
      </p:sp>
      <p:pic>
        <p:nvPicPr>
          <p:cNvPr id="519" name="Google Shape;519;g30ac063bcad_1_463"/>
          <p:cNvPicPr preferRelativeResize="0"/>
          <p:nvPr/>
        </p:nvPicPr>
        <p:blipFill>
          <a:blip r:embed="rId3">
            <a:alphaModFix/>
          </a:blip>
          <a:stretch>
            <a:fillRect/>
          </a:stretch>
        </p:blipFill>
        <p:spPr>
          <a:xfrm>
            <a:off x="152400" y="127000"/>
            <a:ext cx="7515050" cy="65785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30af1574819_1_0"/>
          <p:cNvSpPr txBox="1">
            <a:spLocks noGrp="1"/>
          </p:cNvSpPr>
          <p:nvPr>
            <p:ph type="title"/>
          </p:nvPr>
        </p:nvSpPr>
        <p:spPr>
          <a:xfrm>
            <a:off x="572372" y="332583"/>
            <a:ext cx="10515600"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sz="4500" b="1">
                <a:solidFill>
                  <a:srgbClr val="ED7D31"/>
                </a:solidFill>
              </a:rPr>
              <a:t>ADP omogoča</a:t>
            </a:r>
            <a:endParaRPr sz="4500" b="1">
              <a:solidFill>
                <a:srgbClr val="ED7D31"/>
              </a:solidFill>
            </a:endParaRPr>
          </a:p>
        </p:txBody>
      </p:sp>
      <p:sp>
        <p:nvSpPr>
          <p:cNvPr id="525" name="Google Shape;525;g30af1574819_1_0"/>
          <p:cNvSpPr/>
          <p:nvPr/>
        </p:nvSpPr>
        <p:spPr>
          <a:xfrm>
            <a:off x="5293895" y="6314484"/>
            <a:ext cx="6711049"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sl-SI" sz="1400" b="0" i="0" u="none" strike="noStrike" cap="none">
                <a:solidFill>
                  <a:srgbClr val="000000"/>
                </a:solidFill>
                <a:latin typeface="Arial"/>
                <a:ea typeface="Arial"/>
                <a:cs typeface="Arial"/>
                <a:sym typeface="Arial"/>
              </a:rPr>
              <a:t>https://www.adp.fdv.uni-lj.si/deli/postopek/izjava/</a:t>
            </a:r>
            <a:endParaRPr/>
          </a:p>
        </p:txBody>
      </p:sp>
      <p:pic>
        <p:nvPicPr>
          <p:cNvPr id="526" name="Google Shape;526;g30af1574819_1_0"/>
          <p:cNvPicPr preferRelativeResize="0"/>
          <p:nvPr/>
        </p:nvPicPr>
        <p:blipFill rotWithShape="1">
          <a:blip r:embed="rId3">
            <a:alphaModFix/>
          </a:blip>
          <a:srcRect/>
          <a:stretch/>
        </p:blipFill>
        <p:spPr>
          <a:xfrm>
            <a:off x="9927178" y="1990724"/>
            <a:ext cx="1318339" cy="819842"/>
          </a:xfrm>
          <a:prstGeom prst="rect">
            <a:avLst/>
          </a:prstGeom>
          <a:noFill/>
          <a:ln>
            <a:noFill/>
          </a:ln>
        </p:spPr>
      </p:pic>
      <p:pic>
        <p:nvPicPr>
          <p:cNvPr id="527" name="Google Shape;527;g30af1574819_1_0" descr="CC-Zero-badge"/>
          <p:cNvPicPr preferRelativeResize="0"/>
          <p:nvPr/>
        </p:nvPicPr>
        <p:blipFill rotWithShape="1">
          <a:blip r:embed="rId4">
            <a:alphaModFix/>
          </a:blip>
          <a:srcRect/>
          <a:stretch/>
        </p:blipFill>
        <p:spPr>
          <a:xfrm>
            <a:off x="835325" y="2732306"/>
            <a:ext cx="990600" cy="352425"/>
          </a:xfrm>
          <a:prstGeom prst="rect">
            <a:avLst/>
          </a:prstGeom>
          <a:noFill/>
          <a:ln>
            <a:noFill/>
          </a:ln>
        </p:spPr>
      </p:pic>
      <p:sp>
        <p:nvSpPr>
          <p:cNvPr id="528" name="Google Shape;528;g30af1574819_1_0"/>
          <p:cNvSpPr/>
          <p:nvPr/>
        </p:nvSpPr>
        <p:spPr>
          <a:xfrm>
            <a:off x="715087" y="1675422"/>
            <a:ext cx="611885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l-SI" sz="4000" b="0" i="0" u="sng" strike="noStrike" cap="none">
                <a:solidFill>
                  <a:schemeClr val="hlink"/>
                </a:solidFill>
                <a:latin typeface="Calibri"/>
                <a:ea typeface="Calibri"/>
                <a:cs typeface="Calibri"/>
                <a:sym typeface="Calibri"/>
                <a:hlinkClick r:id="rId5"/>
              </a:rPr>
              <a:t>Licence Creative Commons</a:t>
            </a:r>
            <a:endParaRPr sz="4000" b="0" i="0" u="none" strike="noStrike" cap="none">
              <a:solidFill>
                <a:srgbClr val="000000"/>
              </a:solidFill>
              <a:latin typeface="Calibri"/>
              <a:ea typeface="Calibri"/>
              <a:cs typeface="Calibri"/>
              <a:sym typeface="Calibri"/>
            </a:endParaRPr>
          </a:p>
        </p:txBody>
      </p:sp>
      <p:pic>
        <p:nvPicPr>
          <p:cNvPr id="529" name="Google Shape;529;g30af1574819_1_0" descr="Creative Commons License"/>
          <p:cNvPicPr preferRelativeResize="0"/>
          <p:nvPr/>
        </p:nvPicPr>
        <p:blipFill rotWithShape="1">
          <a:blip r:embed="rId6">
            <a:alphaModFix/>
          </a:blip>
          <a:srcRect/>
          <a:stretch/>
        </p:blipFill>
        <p:spPr>
          <a:xfrm>
            <a:off x="836595" y="3548661"/>
            <a:ext cx="990600" cy="352425"/>
          </a:xfrm>
          <a:prstGeom prst="rect">
            <a:avLst/>
          </a:prstGeom>
          <a:noFill/>
          <a:ln>
            <a:noFill/>
          </a:ln>
        </p:spPr>
      </p:pic>
      <p:pic>
        <p:nvPicPr>
          <p:cNvPr id="530" name="Google Shape;530;g30af1574819_1_0" descr="Creative Commons License">
            <a:hlinkClick r:id="rId7"/>
          </p:cNvPr>
          <p:cNvPicPr preferRelativeResize="0"/>
          <p:nvPr/>
        </p:nvPicPr>
        <p:blipFill rotWithShape="1">
          <a:blip r:embed="rId8">
            <a:alphaModFix/>
          </a:blip>
          <a:srcRect/>
          <a:stretch/>
        </p:blipFill>
        <p:spPr>
          <a:xfrm>
            <a:off x="836595" y="4485581"/>
            <a:ext cx="989330" cy="342900"/>
          </a:xfrm>
          <a:prstGeom prst="rect">
            <a:avLst/>
          </a:prstGeom>
          <a:noFill/>
          <a:ln>
            <a:noFill/>
          </a:ln>
        </p:spPr>
      </p:pic>
      <p:sp>
        <p:nvSpPr>
          <p:cNvPr id="531" name="Google Shape;531;g30af1574819_1_0"/>
          <p:cNvSpPr/>
          <p:nvPr/>
        </p:nvSpPr>
        <p:spPr>
          <a:xfrm>
            <a:off x="1871814" y="2764589"/>
            <a:ext cx="88448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l-SI" sz="1600" b="0" i="0" u="none" strike="noStrike" cap="none">
                <a:solidFill>
                  <a:srgbClr val="000000"/>
                </a:solidFill>
                <a:latin typeface="Calibri"/>
                <a:ea typeface="Calibri"/>
                <a:cs typeface="Calibri"/>
                <a:sym typeface="Calibri"/>
              </a:rPr>
              <a:t>To delo je ponujeno pod licenco </a:t>
            </a:r>
            <a:r>
              <a:rPr lang="sl-SI" sz="1600" b="0" i="0" u="sng" strike="noStrike" cap="none">
                <a:solidFill>
                  <a:schemeClr val="hlink"/>
                </a:solidFill>
                <a:latin typeface="Calibri"/>
                <a:ea typeface="Calibri"/>
                <a:cs typeface="Calibri"/>
                <a:sym typeface="Calibri"/>
                <a:hlinkClick r:id="rId9"/>
              </a:rPr>
              <a:t>Creative Commons  Posvetilo javni domeni</a:t>
            </a:r>
            <a:r>
              <a:rPr lang="sl-SI" sz="1600" b="0" i="0" u="none" strike="noStrike" cap="none">
                <a:solidFill>
                  <a:srgbClr val="000000"/>
                </a:solidFill>
                <a:latin typeface="Calibri"/>
                <a:ea typeface="Calibri"/>
                <a:cs typeface="Calibri"/>
                <a:sym typeface="Calibri"/>
              </a:rPr>
              <a:t> (CC0 1.0). </a:t>
            </a:r>
            <a:endParaRPr sz="1600" b="0" i="0" u="none" strike="noStrike" cap="none">
              <a:solidFill>
                <a:srgbClr val="000000"/>
              </a:solidFill>
              <a:latin typeface="Calibri"/>
              <a:ea typeface="Calibri"/>
              <a:cs typeface="Calibri"/>
              <a:sym typeface="Calibri"/>
            </a:endParaRPr>
          </a:p>
        </p:txBody>
      </p:sp>
      <p:sp>
        <p:nvSpPr>
          <p:cNvPr id="532" name="Google Shape;532;g30af1574819_1_0"/>
          <p:cNvSpPr/>
          <p:nvPr/>
        </p:nvSpPr>
        <p:spPr>
          <a:xfrm>
            <a:off x="1871814" y="3553842"/>
            <a:ext cx="9499649"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l-SI" sz="1600" b="0" i="0" u="none" strike="noStrike" cap="none">
                <a:solidFill>
                  <a:srgbClr val="000000"/>
                </a:solidFill>
                <a:latin typeface="Calibri"/>
                <a:ea typeface="Calibri"/>
                <a:cs typeface="Calibri"/>
                <a:sym typeface="Calibri"/>
              </a:rPr>
              <a:t>To delo je ponujeno pod licenco </a:t>
            </a:r>
            <a:r>
              <a:rPr lang="sl-SI" sz="1600" b="0" i="0" u="sng" strike="noStrike" cap="none">
                <a:solidFill>
                  <a:schemeClr val="hlink"/>
                </a:solidFill>
                <a:latin typeface="Calibri"/>
                <a:ea typeface="Calibri"/>
                <a:cs typeface="Calibri"/>
                <a:sym typeface="Calibri"/>
                <a:hlinkClick r:id="rId10"/>
              </a:rPr>
              <a:t>Creative Commons Priznanje avtorstva</a:t>
            </a:r>
            <a:r>
              <a:rPr lang="sl-SI" sz="1600" b="0" i="0" u="none" strike="noStrike" cap="none">
                <a:solidFill>
                  <a:srgbClr val="000000"/>
                </a:solidFill>
                <a:latin typeface="Calibri"/>
                <a:ea typeface="Calibri"/>
                <a:cs typeface="Calibri"/>
                <a:sym typeface="Calibri"/>
              </a:rPr>
              <a:t> 4.0 Mednarodna (CCBY 4.0).</a:t>
            </a:r>
            <a:endParaRPr sz="1600" b="0" i="0" u="none" strike="noStrike" cap="none">
              <a:solidFill>
                <a:srgbClr val="000000"/>
              </a:solidFill>
              <a:latin typeface="Calibri"/>
              <a:ea typeface="Calibri"/>
              <a:cs typeface="Calibri"/>
              <a:sym typeface="Calibri"/>
            </a:endParaRPr>
          </a:p>
        </p:txBody>
      </p:sp>
      <p:sp>
        <p:nvSpPr>
          <p:cNvPr id="533" name="Google Shape;533;g30af1574819_1_0"/>
          <p:cNvSpPr/>
          <p:nvPr/>
        </p:nvSpPr>
        <p:spPr>
          <a:xfrm>
            <a:off x="1871814" y="4485581"/>
            <a:ext cx="990342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l-SI" sz="1600" b="0" i="0" u="none" strike="noStrike" cap="none">
                <a:solidFill>
                  <a:srgbClr val="000000"/>
                </a:solidFill>
                <a:latin typeface="Calibri"/>
                <a:ea typeface="Calibri"/>
                <a:cs typeface="Calibri"/>
                <a:sym typeface="Calibri"/>
              </a:rPr>
              <a:t>To delo je ponujeno pod licenco Creative Commons Priznanje avtorstva-Nekomercialno 2.0 Generična (CC BY-NC 2.0).</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0ac063bcad_1_166"/>
          <p:cNvSpPr txBox="1">
            <a:spLocks noGrp="1"/>
          </p:cNvSpPr>
          <p:nvPr>
            <p:ph type="title"/>
          </p:nvPr>
        </p:nvSpPr>
        <p:spPr>
          <a:xfrm>
            <a:off x="158578" y="685772"/>
            <a:ext cx="10515600" cy="817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90535"/>
              <a:buFont typeface="Calibri"/>
              <a:buNone/>
            </a:pPr>
            <a:r>
              <a:rPr lang="sl-SI" sz="5400" b="1">
                <a:solidFill>
                  <a:srgbClr val="ED7D31"/>
                </a:solidFill>
                <a:latin typeface="Calibri"/>
                <a:ea typeface="Calibri"/>
                <a:cs typeface="Calibri"/>
                <a:sym typeface="Calibri"/>
              </a:rPr>
              <a:t>Življenjski krog raziskovalnih podatkov</a:t>
            </a:r>
            <a:endParaRPr/>
          </a:p>
        </p:txBody>
      </p:sp>
      <p:pic>
        <p:nvPicPr>
          <p:cNvPr id="255" name="Google Shape;255;g30ac063bcad_1_166"/>
          <p:cNvPicPr preferRelativeResize="0"/>
          <p:nvPr/>
        </p:nvPicPr>
        <p:blipFill>
          <a:blip r:embed="rId3">
            <a:alphaModFix/>
          </a:blip>
          <a:stretch>
            <a:fillRect/>
          </a:stretch>
        </p:blipFill>
        <p:spPr>
          <a:xfrm>
            <a:off x="416175" y="1772925"/>
            <a:ext cx="5552824" cy="4765549"/>
          </a:xfrm>
          <a:prstGeom prst="rect">
            <a:avLst/>
          </a:prstGeom>
          <a:noFill/>
          <a:ln>
            <a:noFill/>
          </a:ln>
        </p:spPr>
      </p:pic>
      <p:sp>
        <p:nvSpPr>
          <p:cNvPr id="256" name="Google Shape;256;g30ac063bcad_1_166"/>
          <p:cNvSpPr txBox="1"/>
          <p:nvPr/>
        </p:nvSpPr>
        <p:spPr>
          <a:xfrm>
            <a:off x="8357575" y="6076450"/>
            <a:ext cx="2418000" cy="5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100" i="1" u="sng">
                <a:solidFill>
                  <a:schemeClr val="hlink"/>
                </a:solidFill>
                <a:hlinkClick r:id="rId4"/>
              </a:rPr>
              <a:t>Spoznaj FAIR: priročnik o odprti znanosti v Sloveniji, 2024</a:t>
            </a:r>
            <a:endParaRPr sz="2800">
              <a:latin typeface="Calibri"/>
              <a:ea typeface="Calibri"/>
              <a:cs typeface="Calibri"/>
              <a:sym typeface="Calibri"/>
            </a:endParaRPr>
          </a:p>
        </p:txBody>
      </p:sp>
      <p:sp>
        <p:nvSpPr>
          <p:cNvPr id="257" name="Google Shape;257;g30ac063bcad_1_166"/>
          <p:cNvSpPr txBox="1"/>
          <p:nvPr/>
        </p:nvSpPr>
        <p:spPr>
          <a:xfrm>
            <a:off x="6701700" y="1861050"/>
            <a:ext cx="5334000" cy="36489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SI" sz="2400">
                <a:latin typeface="Calibri"/>
                <a:ea typeface="Calibri"/>
                <a:cs typeface="Calibri"/>
                <a:sym typeface="Calibri"/>
              </a:rPr>
              <a:t>Značilne aktivnosti faze</a:t>
            </a:r>
            <a:r>
              <a:rPr lang="sl-SI" sz="2400" b="1">
                <a:latin typeface="Calibri"/>
                <a:ea typeface="Calibri"/>
                <a:cs typeface="Calibri"/>
                <a:sym typeface="Calibri"/>
              </a:rPr>
              <a:t> ORGANIZIRANJE in DOKUMENTIRANJE </a:t>
            </a:r>
            <a:r>
              <a:rPr lang="sl-SI" sz="2400">
                <a:latin typeface="Calibri"/>
                <a:ea typeface="Calibri"/>
                <a:cs typeface="Calibri"/>
                <a:sym typeface="Calibri"/>
              </a:rPr>
              <a:t>podatkov so: določitev sistema in </a:t>
            </a:r>
            <a:r>
              <a:rPr lang="sl-SI" sz="2400" u="sng">
                <a:latin typeface="Calibri"/>
                <a:ea typeface="Calibri"/>
                <a:cs typeface="Calibri"/>
                <a:sym typeface="Calibri"/>
              </a:rPr>
              <a:t>standardo</a:t>
            </a:r>
            <a:r>
              <a:rPr lang="sl-SI" sz="2400">
                <a:latin typeface="Calibri"/>
                <a:ea typeface="Calibri"/>
                <a:cs typeface="Calibri"/>
                <a:sym typeface="Calibri"/>
              </a:rPr>
              <a:t>v za delo s </a:t>
            </a:r>
            <a:r>
              <a:rPr lang="sl-SI" sz="2400">
                <a:highlight>
                  <a:srgbClr val="FFFF00"/>
                </a:highlight>
                <a:latin typeface="Calibri"/>
                <a:ea typeface="Calibri"/>
                <a:cs typeface="Calibri"/>
                <a:sym typeface="Calibri"/>
              </a:rPr>
              <a:t>podatki in spremne dokumentacij</a:t>
            </a:r>
            <a:r>
              <a:rPr lang="sl-SI" sz="2400">
                <a:latin typeface="Calibri"/>
                <a:ea typeface="Calibri"/>
                <a:cs typeface="Calibri"/>
                <a:sym typeface="Calibri"/>
              </a:rPr>
              <a:t>e, npr. sistem strukturiranja in p</a:t>
            </a:r>
            <a:r>
              <a:rPr lang="sl-SI" sz="2400" u="sng">
                <a:latin typeface="Calibri"/>
                <a:ea typeface="Calibri"/>
                <a:cs typeface="Calibri"/>
                <a:sym typeface="Calibri"/>
              </a:rPr>
              <a:t>oimenovanja map, verzij dokumento</a:t>
            </a:r>
            <a:r>
              <a:rPr lang="sl-SI" sz="2400">
                <a:latin typeface="Calibri"/>
                <a:ea typeface="Calibri"/>
                <a:cs typeface="Calibri"/>
                <a:sym typeface="Calibri"/>
              </a:rPr>
              <a:t>v ipd., ki je  v pomoč pri večji preglednosti, preprečitvi in odpravi morebitnih napak.</a:t>
            </a:r>
            <a:endParaRPr sz="2400">
              <a:latin typeface="Calibri"/>
              <a:ea typeface="Calibri"/>
              <a:cs typeface="Calibri"/>
              <a:sym typeface="Calibri"/>
            </a:endParaRPr>
          </a:p>
        </p:txBody>
      </p:sp>
      <p:sp>
        <p:nvSpPr>
          <p:cNvPr id="258" name="Google Shape;258;g30ac063bcad_1_166"/>
          <p:cNvSpPr txBox="1"/>
          <p:nvPr/>
        </p:nvSpPr>
        <p:spPr>
          <a:xfrm>
            <a:off x="605700" y="3941875"/>
            <a:ext cx="5172900" cy="2652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800">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g30af1574819_3_75"/>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latin typeface="Calibri"/>
                <a:ea typeface="Calibri"/>
                <a:cs typeface="Calibri"/>
                <a:sym typeface="Calibri"/>
              </a:rPr>
              <a:t>Poimenovanje in struktura datotek</a:t>
            </a:r>
            <a:endParaRPr/>
          </a:p>
        </p:txBody>
      </p:sp>
      <p:sp>
        <p:nvSpPr>
          <p:cNvPr id="539" name="Google Shape;539;g30af1574819_3_75"/>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0" name="Google Shape;540;g30af1574819_3_75"/>
          <p:cNvSpPr/>
          <p:nvPr/>
        </p:nvSpPr>
        <p:spPr>
          <a:xfrm>
            <a:off x="742956" y="1975711"/>
            <a:ext cx="9811555" cy="393954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Da bi lahko raziskovalec učinkovito identificiral, poiskal in torej uporabljal datoteke, ki jih je ustvaril tekom svojega dela, je pomembno, da si ustvari sistem njihovega hranjenja in poimenovanja,</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Še zlasti je to pomembno, če raziskovanje poteka v skupini več raziskovalcev, ki pri svojem delu vsi uporabljajo iste datoteke,</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Priporočljivo je, da se celotna raziskovalna skupina še pred pričetkom izvajanja aktivnosti uskladi glede strukture in poimenovanja datotek.</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POMEMBNO: </a:t>
            </a:r>
            <a:endParaRPr/>
          </a:p>
          <a:p>
            <a:pPr marL="914400" marR="0" lvl="1" indent="-457200" algn="l" rtl="0">
              <a:spcBef>
                <a:spcPts val="600"/>
              </a:spcBef>
              <a:spcAft>
                <a:spcPts val="0"/>
              </a:spcAft>
              <a:buClr>
                <a:schemeClr val="dk1"/>
              </a:buClr>
              <a:buSzPts val="2000"/>
              <a:buFont typeface="Noto Sans Symbols"/>
              <a:buChar char="⮚"/>
            </a:pPr>
            <a:r>
              <a:rPr lang="sl-SI" sz="2000" b="0" i="0" u="none" strike="noStrike" cap="none">
                <a:solidFill>
                  <a:schemeClr val="dk1"/>
                </a:solidFill>
                <a:latin typeface="Calibri"/>
                <a:ea typeface="Calibri"/>
                <a:cs typeface="Calibri"/>
                <a:sym typeface="Calibri"/>
              </a:rPr>
              <a:t>vsi člani raziskovalne skupine naj upoštevajo dogovor o poimenovanju in strukturi,</a:t>
            </a:r>
            <a:endParaRPr/>
          </a:p>
          <a:p>
            <a:pPr marL="914400" marR="0" lvl="1" indent="-457200" algn="l" rtl="0">
              <a:spcBef>
                <a:spcPts val="600"/>
              </a:spcBef>
              <a:spcAft>
                <a:spcPts val="0"/>
              </a:spcAft>
              <a:buClr>
                <a:schemeClr val="dk1"/>
              </a:buClr>
              <a:buSzPts val="2000"/>
              <a:buFont typeface="Noto Sans Symbols"/>
              <a:buChar char="⮚"/>
            </a:pPr>
            <a:r>
              <a:rPr lang="sl-SI" sz="2000" b="0" i="0" u="none" strike="noStrike" cap="none">
                <a:solidFill>
                  <a:schemeClr val="dk1"/>
                </a:solidFill>
                <a:latin typeface="Calibri"/>
                <a:ea typeface="Calibri"/>
                <a:cs typeface="Calibri"/>
                <a:sym typeface="Calibri"/>
              </a:rPr>
              <a:t>datoteke poimenujte v skladu z dogovorom takoj, ko jih ustvarite.</a:t>
            </a:r>
            <a:endParaRPr/>
          </a:p>
          <a:p>
            <a:pPr marL="457200" marR="0" lvl="0" indent="-330200" algn="l" rtl="0">
              <a:spcBef>
                <a:spcPts val="6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541" name="Google Shape;541;g30af1574819_3_75"/>
          <p:cNvSpPr txBox="1"/>
          <p:nvPr/>
        </p:nvSpPr>
        <p:spPr>
          <a:xfrm>
            <a:off x="225" y="6596390"/>
            <a:ext cx="99558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chemeClr val="dk1"/>
                </a:solidFill>
                <a:latin typeface="Calibri"/>
                <a:ea typeface="Calibri"/>
                <a:cs typeface="Calibri"/>
                <a:sym typeface="Calibri"/>
              </a:rPr>
              <a:t>CESSDA Training Team (2017 - 2022). </a:t>
            </a:r>
            <a:r>
              <a:rPr lang="sl-SI" sz="1100" i="1">
                <a:solidFill>
                  <a:schemeClr val="dk1"/>
                </a:solidFill>
                <a:latin typeface="Calibri"/>
                <a:ea typeface="Calibri"/>
                <a:cs typeface="Calibri"/>
                <a:sym typeface="Calibri"/>
              </a:rPr>
              <a:t>CESSDA Data Management Expert Guide. </a:t>
            </a:r>
            <a:r>
              <a:rPr lang="sl-SI" sz="1100">
                <a:solidFill>
                  <a:schemeClr val="dk1"/>
                </a:solidFill>
                <a:latin typeface="Calibri"/>
                <a:ea typeface="Calibri"/>
                <a:cs typeface="Calibri"/>
                <a:sym typeface="Calibri"/>
              </a:rPr>
              <a:t>Bergen, Norway: CESSDA ERIC. Retrieved from </a:t>
            </a:r>
            <a:r>
              <a:rPr lang="sl-SI" sz="1100" u="sng">
                <a:solidFill>
                  <a:schemeClr val="hlink"/>
                </a:solidFill>
                <a:latin typeface="Calibri"/>
                <a:ea typeface="Calibri"/>
                <a:cs typeface="Calibri"/>
                <a:sym typeface="Calibri"/>
                <a:hlinkClick r:id="rId4"/>
              </a:rPr>
              <a:t>https://dmeg.cessda.eu/</a:t>
            </a:r>
            <a:endParaRPr sz="11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5"/>
        <p:cNvGrpSpPr/>
        <p:nvPr/>
      </p:nvGrpSpPr>
      <p:grpSpPr>
        <a:xfrm>
          <a:off x="0" y="0"/>
          <a:ext cx="0" cy="0"/>
          <a:chOff x="0" y="0"/>
          <a:chExt cx="0" cy="0"/>
        </a:xfrm>
      </p:grpSpPr>
      <p:sp>
        <p:nvSpPr>
          <p:cNvPr id="546" name="Google Shape;546;g30af1574819_3_83"/>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latin typeface="Calibri"/>
                <a:ea typeface="Calibri"/>
                <a:cs typeface="Calibri"/>
                <a:sym typeface="Calibri"/>
              </a:rPr>
              <a:t>Poimenovanje in struktura datotek</a:t>
            </a:r>
            <a:endParaRPr/>
          </a:p>
        </p:txBody>
      </p:sp>
      <p:sp>
        <p:nvSpPr>
          <p:cNvPr id="547" name="Google Shape;547;g30af1574819_3_83"/>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48" name="Google Shape;548;g30af1574819_3_83"/>
          <p:cNvSpPr/>
          <p:nvPr/>
        </p:nvSpPr>
        <p:spPr>
          <a:xfrm>
            <a:off x="742956" y="1770561"/>
            <a:ext cx="9811500" cy="41703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Datoteke naj bodo poimenovane z imeni, iz katerih bo uporabnik lahko takoj sklepal o vsebini, avtorstvu in verziji,</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Imena datotek naj omogočajo unikatno poimenovanje,</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Ob začetku dogovorjenega načina poimenovanja ne spreminjajte tekom izvajanja raziskovalnega projekta, če ni to res nujno,</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Tudi če (oz. še zlasti takrat) raziskovanje poteka v okviru večje raziskovalne skupine, ki jo morda sestavljajo raziskovalci iz različnih ustanov in držav, naj se vsi sodelujoči držijo dogovora o poimenovanju datotek,</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Poimenovanje datotek naj omogoča, da brez težav dostopamo do vseh digitalnih dokumentov, ki izhajajo iz iste aktivnosti (npr. zvočni ali video posnetek intervjuja, fotografije nastale med intervjujem, transkript intervjuja, …),</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Pri poimenovanju datotek in map bodite pozorni na morebitno razkritje identitete.</a:t>
            </a:r>
            <a:endParaRPr/>
          </a:p>
        </p:txBody>
      </p:sp>
      <p:sp>
        <p:nvSpPr>
          <p:cNvPr id="549" name="Google Shape;549;g30af1574819_3_83"/>
          <p:cNvSpPr txBox="1"/>
          <p:nvPr/>
        </p:nvSpPr>
        <p:spPr>
          <a:xfrm>
            <a:off x="225" y="6596390"/>
            <a:ext cx="99558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chemeClr val="dk1"/>
                </a:solidFill>
                <a:latin typeface="Calibri"/>
                <a:ea typeface="Calibri"/>
                <a:cs typeface="Calibri"/>
                <a:sym typeface="Calibri"/>
              </a:rPr>
              <a:t>CESSDA Training Team (2017 - 2022). </a:t>
            </a:r>
            <a:r>
              <a:rPr lang="sl-SI" sz="1100" i="1">
                <a:solidFill>
                  <a:schemeClr val="dk1"/>
                </a:solidFill>
                <a:latin typeface="Calibri"/>
                <a:ea typeface="Calibri"/>
                <a:cs typeface="Calibri"/>
                <a:sym typeface="Calibri"/>
              </a:rPr>
              <a:t>CESSDA Data Management Expert Guide. </a:t>
            </a:r>
            <a:r>
              <a:rPr lang="sl-SI" sz="1100">
                <a:solidFill>
                  <a:schemeClr val="dk1"/>
                </a:solidFill>
                <a:latin typeface="Calibri"/>
                <a:ea typeface="Calibri"/>
                <a:cs typeface="Calibri"/>
                <a:sym typeface="Calibri"/>
              </a:rPr>
              <a:t>Bergen, Norway: CESSDA ERIC. Retrieved from </a:t>
            </a:r>
            <a:r>
              <a:rPr lang="sl-SI" sz="1100" u="sng">
                <a:solidFill>
                  <a:schemeClr val="hlink"/>
                </a:solidFill>
                <a:latin typeface="Calibri"/>
                <a:ea typeface="Calibri"/>
                <a:cs typeface="Calibri"/>
                <a:sym typeface="Calibri"/>
                <a:hlinkClick r:id="rId4"/>
              </a:rPr>
              <a:t>https://dmeg.cessda.eu/</a:t>
            </a:r>
            <a:endParaRPr sz="11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3"/>
        <p:cNvGrpSpPr/>
        <p:nvPr/>
      </p:nvGrpSpPr>
      <p:grpSpPr>
        <a:xfrm>
          <a:off x="0" y="0"/>
          <a:ext cx="0" cy="0"/>
          <a:chOff x="0" y="0"/>
          <a:chExt cx="0" cy="0"/>
        </a:xfrm>
      </p:grpSpPr>
      <p:sp>
        <p:nvSpPr>
          <p:cNvPr id="554" name="Google Shape;554;g30af1574819_3_90"/>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latin typeface="Calibri"/>
                <a:ea typeface="Calibri"/>
                <a:cs typeface="Calibri"/>
                <a:sym typeface="Calibri"/>
              </a:rPr>
              <a:t>Poimenovanje in struktura datotek</a:t>
            </a:r>
            <a:endParaRPr/>
          </a:p>
        </p:txBody>
      </p:sp>
      <p:sp>
        <p:nvSpPr>
          <p:cNvPr id="555" name="Google Shape;555;g30af1574819_3_90"/>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6" name="Google Shape;556;g30af1574819_3_90"/>
          <p:cNvSpPr txBox="1"/>
          <p:nvPr/>
        </p:nvSpPr>
        <p:spPr>
          <a:xfrm>
            <a:off x="225" y="6596390"/>
            <a:ext cx="99558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chemeClr val="dk1"/>
                </a:solidFill>
                <a:latin typeface="Calibri"/>
                <a:ea typeface="Calibri"/>
                <a:cs typeface="Calibri"/>
                <a:sym typeface="Calibri"/>
              </a:rPr>
              <a:t>CESSDA Training Team (2017 - 2022). </a:t>
            </a:r>
            <a:r>
              <a:rPr lang="sl-SI" sz="1100" i="1">
                <a:solidFill>
                  <a:schemeClr val="dk1"/>
                </a:solidFill>
                <a:latin typeface="Calibri"/>
                <a:ea typeface="Calibri"/>
                <a:cs typeface="Calibri"/>
                <a:sym typeface="Calibri"/>
              </a:rPr>
              <a:t>CESSDA Data Management Expert Guide. </a:t>
            </a:r>
            <a:r>
              <a:rPr lang="sl-SI" sz="1100">
                <a:solidFill>
                  <a:schemeClr val="dk1"/>
                </a:solidFill>
                <a:latin typeface="Calibri"/>
                <a:ea typeface="Calibri"/>
                <a:cs typeface="Calibri"/>
                <a:sym typeface="Calibri"/>
              </a:rPr>
              <a:t>Bergen, Norway: CESSDA ERIC. Retrieved from </a:t>
            </a:r>
            <a:r>
              <a:rPr lang="sl-SI" sz="1100" u="sng">
                <a:solidFill>
                  <a:schemeClr val="hlink"/>
                </a:solidFill>
                <a:latin typeface="Calibri"/>
                <a:ea typeface="Calibri"/>
                <a:cs typeface="Calibri"/>
                <a:sym typeface="Calibri"/>
                <a:hlinkClick r:id="rId4"/>
              </a:rPr>
              <a:t>https://dmeg.cessda.eu/</a:t>
            </a:r>
            <a:endParaRPr sz="1100">
              <a:solidFill>
                <a:schemeClr val="dk1"/>
              </a:solidFill>
              <a:latin typeface="Calibri"/>
              <a:ea typeface="Calibri"/>
              <a:cs typeface="Calibri"/>
              <a:sym typeface="Calibri"/>
            </a:endParaRPr>
          </a:p>
        </p:txBody>
      </p:sp>
      <p:sp>
        <p:nvSpPr>
          <p:cNvPr id="557" name="Google Shape;557;g30af1574819_3_90"/>
          <p:cNvSpPr/>
          <p:nvPr/>
        </p:nvSpPr>
        <p:spPr>
          <a:xfrm>
            <a:off x="742956" y="1726491"/>
            <a:ext cx="9811555" cy="46320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Pogosti elementi, ki jih lahko dodamo v poimenovanje datotek:</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Opis aktivnosti (npr. DS4),</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Opis vsebine (Int014 ali SE123, …),</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Ime ali šifra avtorja,</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Datum ustvarjanja (priporočljiva je oblika zapisa datuma LLLL-MM-DD),</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Ime ali šifra raziskovalne skupine (npr. ZRSKp, CTK, …),</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Verzija.</a:t>
            </a:r>
            <a:endParaRPr/>
          </a:p>
          <a:p>
            <a:pPr marL="914400" marR="0" lvl="1" indent="-330200" algn="l" rtl="0">
              <a:spcBef>
                <a:spcPts val="6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Imena naj bodo kolikor mogoče kratka a razumljiva,</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Izogibajte se uporabi posebnih znakov (presledkov, pik, &amp;, …),</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Za ločevanje posameznih delov imena uporabljajte podčrtaj (_) ali pomišljaj (-),</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Če se vam zdi potrebno, v ime datoteke dodajte verzijo.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1"/>
        <p:cNvGrpSpPr/>
        <p:nvPr/>
      </p:nvGrpSpPr>
      <p:grpSpPr>
        <a:xfrm>
          <a:off x="0" y="0"/>
          <a:ext cx="0" cy="0"/>
          <a:chOff x="0" y="0"/>
          <a:chExt cx="0" cy="0"/>
        </a:xfrm>
      </p:grpSpPr>
      <p:sp>
        <p:nvSpPr>
          <p:cNvPr id="562" name="Google Shape;562;g30af1574819_3_97"/>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latin typeface="Calibri"/>
                <a:ea typeface="Calibri"/>
                <a:cs typeface="Calibri"/>
                <a:sym typeface="Calibri"/>
              </a:rPr>
              <a:t>Poimenovanje in struktura datotek</a:t>
            </a:r>
            <a:endParaRPr/>
          </a:p>
        </p:txBody>
      </p:sp>
      <p:sp>
        <p:nvSpPr>
          <p:cNvPr id="563" name="Google Shape;563;g30af1574819_3_97"/>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64" name="Google Shape;564;g30af1574819_3_97"/>
          <p:cNvSpPr txBox="1"/>
          <p:nvPr/>
        </p:nvSpPr>
        <p:spPr>
          <a:xfrm>
            <a:off x="225" y="6596390"/>
            <a:ext cx="99558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chemeClr val="dk1"/>
                </a:solidFill>
                <a:latin typeface="Calibri"/>
                <a:ea typeface="Calibri"/>
                <a:cs typeface="Calibri"/>
                <a:sym typeface="Calibri"/>
              </a:rPr>
              <a:t>CESSDA Training Team (2017 - 2022). </a:t>
            </a:r>
            <a:r>
              <a:rPr lang="sl-SI" sz="1100" i="1">
                <a:solidFill>
                  <a:schemeClr val="dk1"/>
                </a:solidFill>
                <a:latin typeface="Calibri"/>
                <a:ea typeface="Calibri"/>
                <a:cs typeface="Calibri"/>
                <a:sym typeface="Calibri"/>
              </a:rPr>
              <a:t>CESSDA Data Management Expert Guide. </a:t>
            </a:r>
            <a:r>
              <a:rPr lang="sl-SI" sz="1100">
                <a:solidFill>
                  <a:schemeClr val="dk1"/>
                </a:solidFill>
                <a:latin typeface="Calibri"/>
                <a:ea typeface="Calibri"/>
                <a:cs typeface="Calibri"/>
                <a:sym typeface="Calibri"/>
              </a:rPr>
              <a:t>Bergen, Norway: CESSDA ERIC. Retrieved from </a:t>
            </a:r>
            <a:r>
              <a:rPr lang="sl-SI" sz="1100" u="sng">
                <a:solidFill>
                  <a:schemeClr val="hlink"/>
                </a:solidFill>
                <a:latin typeface="Calibri"/>
                <a:ea typeface="Calibri"/>
                <a:cs typeface="Calibri"/>
                <a:sym typeface="Calibri"/>
                <a:hlinkClick r:id="rId4"/>
              </a:rPr>
              <a:t>https://dmeg.cessda.eu/</a:t>
            </a:r>
            <a:endParaRPr sz="1100">
              <a:solidFill>
                <a:schemeClr val="dk1"/>
              </a:solidFill>
              <a:latin typeface="Calibri"/>
              <a:ea typeface="Calibri"/>
              <a:cs typeface="Calibri"/>
              <a:sym typeface="Calibri"/>
            </a:endParaRPr>
          </a:p>
        </p:txBody>
      </p:sp>
      <p:sp>
        <p:nvSpPr>
          <p:cNvPr id="565" name="Google Shape;565;g30af1574819_3_97"/>
          <p:cNvSpPr/>
          <p:nvPr/>
        </p:nvSpPr>
        <p:spPr>
          <a:xfrm>
            <a:off x="742956" y="1726491"/>
            <a:ext cx="9811555" cy="363176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Vsaj tako kot poimenovanje datotek je pomembna tudi struktura map in razvrščanje datotek v njih,</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Še zlasti je to pomembno za raziskovalne skupine, v katerih iste dokumente obravnava več raziskovalcev,</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Struktura map običajno odraža strukturo načrtovanih aktivnosti v raziskavi,</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Na enak način hranimo tako ustvarjene rezultate raziskovalnega dela, kot tudi vse povezano relevantno gradivo,</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Pri dogovarjanju o strukturi map naj raziskovalci razmislijo o hierarhiji in globini.</a:t>
            </a:r>
            <a:endParaRPr/>
          </a:p>
          <a:p>
            <a:pPr marL="457200" marR="0" lvl="0" indent="-330200" algn="l" rtl="0">
              <a:spcBef>
                <a:spcPts val="6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Pri poimenovanju datotek in strukturi map ni napačnih možnosti!</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9"/>
        <p:cNvGrpSpPr/>
        <p:nvPr/>
      </p:nvGrpSpPr>
      <p:grpSpPr>
        <a:xfrm>
          <a:off x="0" y="0"/>
          <a:ext cx="0" cy="0"/>
          <a:chOff x="0" y="0"/>
          <a:chExt cx="0" cy="0"/>
        </a:xfrm>
      </p:grpSpPr>
      <p:pic>
        <p:nvPicPr>
          <p:cNvPr id="570" name="Google Shape;570;g30af1574819_3_104" descr="Slika, ki vsebuje besede besedilo, posnetek zaslona, dokument, pisava&#10;&#10;Opis je samodejno ustvarjen"/>
          <p:cNvPicPr preferRelativeResize="0"/>
          <p:nvPr/>
        </p:nvPicPr>
        <p:blipFill rotWithShape="1">
          <a:blip r:embed="rId4">
            <a:alphaModFix/>
          </a:blip>
          <a:srcRect/>
          <a:stretch/>
        </p:blipFill>
        <p:spPr>
          <a:xfrm>
            <a:off x="7169921" y="1317353"/>
            <a:ext cx="4733612" cy="5409842"/>
          </a:xfrm>
          <a:prstGeom prst="rect">
            <a:avLst/>
          </a:prstGeom>
          <a:noFill/>
          <a:ln>
            <a:noFill/>
          </a:ln>
        </p:spPr>
      </p:pic>
      <p:sp>
        <p:nvSpPr>
          <p:cNvPr id="571" name="Google Shape;571;g30af1574819_3_104"/>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latin typeface="Calibri"/>
                <a:ea typeface="Calibri"/>
                <a:cs typeface="Calibri"/>
                <a:sym typeface="Calibri"/>
              </a:rPr>
              <a:t>Poimenovanje in struktura datotek</a:t>
            </a:r>
            <a:endParaRPr/>
          </a:p>
        </p:txBody>
      </p:sp>
      <p:sp>
        <p:nvSpPr>
          <p:cNvPr id="572" name="Google Shape;572;g30af1574819_3_104"/>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73" name="Google Shape;573;g30af1574819_3_104"/>
          <p:cNvSpPr txBox="1"/>
          <p:nvPr/>
        </p:nvSpPr>
        <p:spPr>
          <a:xfrm>
            <a:off x="225" y="6596390"/>
            <a:ext cx="99558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chemeClr val="dk1"/>
                </a:solidFill>
                <a:latin typeface="Calibri"/>
                <a:ea typeface="Calibri"/>
                <a:cs typeface="Calibri"/>
                <a:sym typeface="Calibri"/>
              </a:rPr>
              <a:t>CESSDA Training Team (2017 - 2022). </a:t>
            </a:r>
            <a:r>
              <a:rPr lang="sl-SI" sz="1100" i="1">
                <a:solidFill>
                  <a:schemeClr val="dk1"/>
                </a:solidFill>
                <a:latin typeface="Calibri"/>
                <a:ea typeface="Calibri"/>
                <a:cs typeface="Calibri"/>
                <a:sym typeface="Calibri"/>
              </a:rPr>
              <a:t>CESSDA Data Management Expert Guide. </a:t>
            </a:r>
            <a:r>
              <a:rPr lang="sl-SI" sz="1100">
                <a:solidFill>
                  <a:schemeClr val="dk1"/>
                </a:solidFill>
                <a:latin typeface="Calibri"/>
                <a:ea typeface="Calibri"/>
                <a:cs typeface="Calibri"/>
                <a:sym typeface="Calibri"/>
              </a:rPr>
              <a:t>Bergen, Norway: CESSDA ERIC. Retrieved from </a:t>
            </a:r>
            <a:r>
              <a:rPr lang="sl-SI" sz="1100" u="sng">
                <a:solidFill>
                  <a:schemeClr val="hlink"/>
                </a:solidFill>
                <a:latin typeface="Calibri"/>
                <a:ea typeface="Calibri"/>
                <a:cs typeface="Calibri"/>
                <a:sym typeface="Calibri"/>
                <a:hlinkClick r:id="rId5"/>
              </a:rPr>
              <a:t>https://dmeg.cessda.eu/</a:t>
            </a:r>
            <a:endParaRPr sz="1100">
              <a:solidFill>
                <a:schemeClr val="dk1"/>
              </a:solidFill>
              <a:latin typeface="Calibri"/>
              <a:ea typeface="Calibri"/>
              <a:cs typeface="Calibri"/>
              <a:sym typeface="Calibri"/>
            </a:endParaRPr>
          </a:p>
        </p:txBody>
      </p:sp>
      <p:sp>
        <p:nvSpPr>
          <p:cNvPr id="574" name="Google Shape;574;g30af1574819_3_104"/>
          <p:cNvSpPr/>
          <p:nvPr/>
        </p:nvSpPr>
        <p:spPr>
          <a:xfrm>
            <a:off x="742956" y="1726491"/>
            <a:ext cx="6597881" cy="1554272"/>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Na kakšen način bodo raziskovalci strukturirali datoteke:</a:t>
            </a:r>
            <a:endParaRPr/>
          </a:p>
          <a:p>
            <a:pPr marL="914400" marR="0" lvl="1" indent="-457200" algn="l" rtl="0">
              <a:spcBef>
                <a:spcPts val="600"/>
              </a:spcBef>
              <a:spcAft>
                <a:spcPts val="0"/>
              </a:spcAft>
              <a:buClr>
                <a:schemeClr val="dk1"/>
              </a:buClr>
              <a:buSzPts val="2000"/>
              <a:buFont typeface="Noto Sans Symbols"/>
              <a:buChar char="⮚"/>
            </a:pPr>
            <a:r>
              <a:rPr lang="sl-SI" sz="2000" b="0" i="0" u="none" strike="noStrike" cap="none">
                <a:solidFill>
                  <a:schemeClr val="dk1"/>
                </a:solidFill>
                <a:latin typeface="Calibri"/>
                <a:ea typeface="Calibri"/>
                <a:cs typeface="Calibri"/>
                <a:sym typeface="Calibri"/>
              </a:rPr>
              <a:t>Po vrsti dokumentov in nato po aktivnostih:</a:t>
            </a:r>
            <a:endParaRPr/>
          </a:p>
          <a:p>
            <a:pPr marL="1371600" marR="0" lvl="2" indent="-457200" algn="l" rtl="0">
              <a:spcBef>
                <a:spcPts val="600"/>
              </a:spcBef>
              <a:spcAft>
                <a:spcPts val="0"/>
              </a:spcAft>
              <a:buClr>
                <a:schemeClr val="dk1"/>
              </a:buClr>
              <a:buSzPts val="2000"/>
              <a:buFont typeface="Courier New"/>
              <a:buChar char="o"/>
            </a:pPr>
            <a:r>
              <a:rPr lang="sl-SI" sz="2000" b="0" i="0" u="none" strike="noStrike" cap="none">
                <a:solidFill>
                  <a:schemeClr val="dk1"/>
                </a:solidFill>
                <a:latin typeface="Calibri"/>
                <a:ea typeface="Calibri"/>
                <a:cs typeface="Calibri"/>
                <a:sym typeface="Calibri"/>
              </a:rPr>
              <a:t>posebej hranjeni podatki in spremno gradivo</a:t>
            </a:r>
            <a:endParaRPr/>
          </a:p>
          <a:p>
            <a:pPr marL="1371600" marR="0" lvl="2" indent="-457200" algn="l" rtl="0">
              <a:spcBef>
                <a:spcPts val="600"/>
              </a:spcBef>
              <a:spcAft>
                <a:spcPts val="0"/>
              </a:spcAft>
              <a:buClr>
                <a:schemeClr val="dk1"/>
              </a:buClr>
              <a:buSzPts val="2000"/>
              <a:buFont typeface="Courier New"/>
              <a:buChar char="o"/>
            </a:pPr>
            <a:r>
              <a:rPr lang="sl-SI" sz="2000" b="0" i="0" u="none" strike="noStrike" cap="none">
                <a:solidFill>
                  <a:schemeClr val="dk1"/>
                </a:solidFill>
                <a:latin typeface="Calibri"/>
                <a:ea typeface="Calibri"/>
                <a:cs typeface="Calibri"/>
                <a:sym typeface="Calibri"/>
              </a:rPr>
              <a:t>spremno gradivo še podrobneje razdeljeno.</a:t>
            </a:r>
            <a:endParaRPr/>
          </a:p>
        </p:txBody>
      </p:sp>
      <p:pic>
        <p:nvPicPr>
          <p:cNvPr id="575" name="Google Shape;575;g30af1574819_3_104" descr="Slika, ki vsebuje besede besedilo, posnetek zaslona, pisava, oblikovanje&#10;&#10;Opis je samodejno ustvarjen"/>
          <p:cNvPicPr preferRelativeResize="0"/>
          <p:nvPr/>
        </p:nvPicPr>
        <p:blipFill rotWithShape="1">
          <a:blip r:embed="rId6">
            <a:alphaModFix/>
          </a:blip>
          <a:srcRect/>
          <a:stretch/>
        </p:blipFill>
        <p:spPr>
          <a:xfrm>
            <a:off x="8283922" y="1726491"/>
            <a:ext cx="2676525" cy="2562225"/>
          </a:xfrm>
          <a:prstGeom prst="rect">
            <a:avLst/>
          </a:prstGeom>
          <a:noFill/>
          <a:ln>
            <a:noFill/>
          </a:ln>
        </p:spPr>
      </p:pic>
      <p:sp>
        <p:nvSpPr>
          <p:cNvPr id="576" name="Google Shape;576;g30af1574819_3_104"/>
          <p:cNvSpPr/>
          <p:nvPr/>
        </p:nvSpPr>
        <p:spPr>
          <a:xfrm>
            <a:off x="742956" y="3901003"/>
            <a:ext cx="6597881" cy="1092607"/>
          </a:xfrm>
          <a:prstGeom prst="rect">
            <a:avLst/>
          </a:prstGeom>
          <a:noFill/>
          <a:ln>
            <a:noFill/>
          </a:ln>
        </p:spPr>
        <p:txBody>
          <a:bodyPr spcFirstLastPara="1" wrap="square" lIns="91425" tIns="45700" rIns="91425" bIns="45700" anchor="t" anchorCtr="0">
            <a:noAutofit/>
          </a:bodyPr>
          <a:lstStyle/>
          <a:p>
            <a:pPr marL="914400" marR="0" lvl="1" indent="-457200" algn="l" rtl="0">
              <a:spcBef>
                <a:spcPts val="0"/>
              </a:spcBef>
              <a:spcAft>
                <a:spcPts val="0"/>
              </a:spcAft>
              <a:buClr>
                <a:schemeClr val="dk1"/>
              </a:buClr>
              <a:buSzPts val="2000"/>
              <a:buFont typeface="Noto Sans Symbols"/>
              <a:buChar char="⮚"/>
            </a:pPr>
            <a:r>
              <a:rPr lang="sl-SI" sz="2000" b="0" i="0" u="none" strike="noStrike" cap="none">
                <a:solidFill>
                  <a:schemeClr val="dk1"/>
                </a:solidFill>
                <a:latin typeface="Calibri"/>
                <a:ea typeface="Calibri"/>
                <a:cs typeface="Calibri"/>
                <a:sym typeface="Calibri"/>
              </a:rPr>
              <a:t>Po vrsti gradiva: </a:t>
            </a:r>
            <a:endParaRPr/>
          </a:p>
          <a:p>
            <a:pPr marL="1371600" marR="0" lvl="2" indent="-457200" algn="l" rtl="0">
              <a:spcBef>
                <a:spcPts val="600"/>
              </a:spcBef>
              <a:spcAft>
                <a:spcPts val="0"/>
              </a:spcAft>
              <a:buClr>
                <a:schemeClr val="dk1"/>
              </a:buClr>
              <a:buSzPts val="2000"/>
              <a:buFont typeface="Courier New"/>
              <a:buChar char="o"/>
            </a:pPr>
            <a:r>
              <a:rPr lang="sl-SI" sz="2000" b="0" i="0" u="none" strike="noStrike" cap="none">
                <a:solidFill>
                  <a:schemeClr val="dk1"/>
                </a:solidFill>
                <a:latin typeface="Calibri"/>
                <a:ea typeface="Calibri"/>
                <a:cs typeface="Calibri"/>
                <a:sym typeface="Calibri"/>
              </a:rPr>
              <a:t>Avdio datoteke, prepisi, fotografije, spremno gradivo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57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0"/>
        <p:cNvGrpSpPr/>
        <p:nvPr/>
      </p:nvGrpSpPr>
      <p:grpSpPr>
        <a:xfrm>
          <a:off x="0" y="0"/>
          <a:ext cx="0" cy="0"/>
          <a:chOff x="0" y="0"/>
          <a:chExt cx="0" cy="0"/>
        </a:xfrm>
      </p:grpSpPr>
      <p:sp>
        <p:nvSpPr>
          <p:cNvPr id="581" name="Google Shape;581;g30af1574819_3_114"/>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latin typeface="Calibri"/>
                <a:ea typeface="Calibri"/>
                <a:cs typeface="Calibri"/>
                <a:sym typeface="Calibri"/>
              </a:rPr>
              <a:t>Poimenovanje in struktura datotek</a:t>
            </a:r>
            <a:endParaRPr/>
          </a:p>
        </p:txBody>
      </p:sp>
      <p:sp>
        <p:nvSpPr>
          <p:cNvPr id="582" name="Google Shape;582;g30af1574819_3_114"/>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83" name="Google Shape;583;g30af1574819_3_114"/>
          <p:cNvSpPr/>
          <p:nvPr/>
        </p:nvSpPr>
        <p:spPr>
          <a:xfrm>
            <a:off x="742957" y="1726491"/>
            <a:ext cx="5828760" cy="2092881"/>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Na kakšen način bodo raziskovalci strukturirali datoteke:</a:t>
            </a:r>
            <a:endParaRPr/>
          </a:p>
          <a:p>
            <a:pPr marL="914400" marR="0" lvl="1" indent="-457200" algn="l" rtl="0">
              <a:spcBef>
                <a:spcPts val="600"/>
              </a:spcBef>
              <a:spcAft>
                <a:spcPts val="0"/>
              </a:spcAft>
              <a:buClr>
                <a:schemeClr val="dk1"/>
              </a:buClr>
              <a:buSzPts val="2000"/>
              <a:buFont typeface="Noto Sans Symbols"/>
              <a:buChar char="⮚"/>
            </a:pPr>
            <a:r>
              <a:rPr lang="sl-SI" sz="2000" b="0" i="0" u="none" strike="noStrike" cap="none">
                <a:solidFill>
                  <a:schemeClr val="dk1"/>
                </a:solidFill>
                <a:latin typeface="Calibri"/>
                <a:ea typeface="Calibri"/>
                <a:cs typeface="Calibri"/>
                <a:sym typeface="Calibri"/>
              </a:rPr>
              <a:t>Po delovnih sklopih in aktivnostih:</a:t>
            </a:r>
            <a:endParaRPr/>
          </a:p>
          <a:p>
            <a:pPr marL="1371600" marR="0" lvl="2" indent="-457200" algn="l" rtl="0">
              <a:spcBef>
                <a:spcPts val="600"/>
              </a:spcBef>
              <a:spcAft>
                <a:spcPts val="0"/>
              </a:spcAft>
              <a:buClr>
                <a:schemeClr val="dk1"/>
              </a:buClr>
              <a:buSzPts val="2000"/>
              <a:buFont typeface="Courier New"/>
              <a:buChar char="o"/>
            </a:pPr>
            <a:r>
              <a:rPr lang="sl-SI" sz="2000" b="0" i="0" u="none" strike="noStrike" cap="none">
                <a:solidFill>
                  <a:schemeClr val="dk1"/>
                </a:solidFill>
                <a:latin typeface="Calibri"/>
                <a:ea typeface="Calibri"/>
                <a:cs typeface="Calibri"/>
                <a:sym typeface="Calibri"/>
              </a:rPr>
              <a:t>V eni mapi hranjeno gradivo enega aktivnosti znotraj delovnega sklopa projekta.</a:t>
            </a:r>
            <a:endParaRPr/>
          </a:p>
        </p:txBody>
      </p:sp>
      <p:pic>
        <p:nvPicPr>
          <p:cNvPr id="584" name="Google Shape;584;g30af1574819_3_114"/>
          <p:cNvPicPr preferRelativeResize="0"/>
          <p:nvPr/>
        </p:nvPicPr>
        <p:blipFill rotWithShape="1">
          <a:blip r:embed="rId4">
            <a:alphaModFix/>
          </a:blip>
          <a:srcRect/>
          <a:stretch/>
        </p:blipFill>
        <p:spPr>
          <a:xfrm>
            <a:off x="6850922" y="1609096"/>
            <a:ext cx="4848225" cy="3438525"/>
          </a:xfrm>
          <a:prstGeom prst="rect">
            <a:avLst/>
          </a:prstGeom>
          <a:noFill/>
          <a:ln>
            <a:noFill/>
          </a:ln>
        </p:spPr>
      </p:pic>
      <p:pic>
        <p:nvPicPr>
          <p:cNvPr id="585" name="Google Shape;585;g30af1574819_3_114"/>
          <p:cNvPicPr preferRelativeResize="0"/>
          <p:nvPr/>
        </p:nvPicPr>
        <p:blipFill rotWithShape="1">
          <a:blip r:embed="rId5">
            <a:alphaModFix/>
          </a:blip>
          <a:srcRect/>
          <a:stretch/>
        </p:blipFill>
        <p:spPr>
          <a:xfrm>
            <a:off x="965230" y="3981255"/>
            <a:ext cx="4552950" cy="1647825"/>
          </a:xfrm>
          <a:prstGeom prst="rect">
            <a:avLst/>
          </a:prstGeom>
          <a:noFill/>
          <a:ln>
            <a:noFill/>
          </a:ln>
        </p:spPr>
      </p:pic>
      <p:pic>
        <p:nvPicPr>
          <p:cNvPr id="586" name="Google Shape;586;g30af1574819_3_114"/>
          <p:cNvPicPr preferRelativeResize="0"/>
          <p:nvPr/>
        </p:nvPicPr>
        <p:blipFill rotWithShape="1">
          <a:blip r:embed="rId6">
            <a:alphaModFix/>
          </a:blip>
          <a:srcRect/>
          <a:stretch/>
        </p:blipFill>
        <p:spPr>
          <a:xfrm>
            <a:off x="5929090" y="3976349"/>
            <a:ext cx="4743450" cy="1562100"/>
          </a:xfrm>
          <a:prstGeom prst="rect">
            <a:avLst/>
          </a:prstGeom>
          <a:noFill/>
          <a:ln>
            <a:noFill/>
          </a:ln>
        </p:spPr>
      </p:pic>
      <p:pic>
        <p:nvPicPr>
          <p:cNvPr id="587" name="Google Shape;587;g30af1574819_3_114"/>
          <p:cNvPicPr preferRelativeResize="0"/>
          <p:nvPr/>
        </p:nvPicPr>
        <p:blipFill rotWithShape="1">
          <a:blip r:embed="rId7">
            <a:alphaModFix/>
          </a:blip>
          <a:srcRect/>
          <a:stretch/>
        </p:blipFill>
        <p:spPr>
          <a:xfrm>
            <a:off x="6498497" y="4634494"/>
            <a:ext cx="5200650" cy="1657350"/>
          </a:xfrm>
          <a:prstGeom prst="rect">
            <a:avLst/>
          </a:prstGeom>
          <a:noFill/>
          <a:ln>
            <a:noFill/>
          </a:ln>
        </p:spPr>
      </p:pic>
      <p:sp>
        <p:nvSpPr>
          <p:cNvPr id="588" name="Google Shape;588;g30af1574819_3_114"/>
          <p:cNvSpPr/>
          <p:nvPr/>
        </p:nvSpPr>
        <p:spPr>
          <a:xfrm>
            <a:off x="742957" y="5604947"/>
            <a:ext cx="5828760" cy="707886"/>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Vsaka mapa naj vsebuje tekstovno ali excel datoteko z opisom in seznamom vsebine mape.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58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5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58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2"/>
        <p:cNvGrpSpPr/>
        <p:nvPr/>
      </p:nvGrpSpPr>
      <p:grpSpPr>
        <a:xfrm>
          <a:off x="0" y="0"/>
          <a:ext cx="0" cy="0"/>
          <a:chOff x="0" y="0"/>
          <a:chExt cx="0" cy="0"/>
        </a:xfrm>
      </p:grpSpPr>
      <p:sp>
        <p:nvSpPr>
          <p:cNvPr id="593" name="Google Shape;593;g30af1574819_3_125"/>
          <p:cNvSpPr txBox="1">
            <a:spLocks noGrp="1"/>
          </p:cNvSpPr>
          <p:nvPr>
            <p:ph type="title"/>
          </p:nvPr>
        </p:nvSpPr>
        <p:spPr>
          <a:xfrm>
            <a:off x="742956" y="671210"/>
            <a:ext cx="8470389" cy="8174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latin typeface="Calibri"/>
                <a:ea typeface="Calibri"/>
                <a:cs typeface="Calibri"/>
                <a:sym typeface="Calibri"/>
              </a:rPr>
              <a:t>Poimenovanje in struktura datotek</a:t>
            </a:r>
            <a:endParaRPr/>
          </a:p>
        </p:txBody>
      </p:sp>
      <p:sp>
        <p:nvSpPr>
          <p:cNvPr id="594" name="Google Shape;594;g30af1574819_3_125"/>
          <p:cNvSpPr txBox="1"/>
          <p:nvPr/>
        </p:nvSpPr>
        <p:spPr>
          <a:xfrm>
            <a:off x="742956" y="4562715"/>
            <a:ext cx="11174389" cy="4849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a:solidFill>
                <a:srgbClr val="002060"/>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95" name="Google Shape;595;g30af1574819_3_125"/>
          <p:cNvSpPr txBox="1"/>
          <p:nvPr/>
        </p:nvSpPr>
        <p:spPr>
          <a:xfrm>
            <a:off x="225" y="6596390"/>
            <a:ext cx="99558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chemeClr val="dk1"/>
                </a:solidFill>
                <a:latin typeface="Calibri"/>
                <a:ea typeface="Calibri"/>
                <a:cs typeface="Calibri"/>
                <a:sym typeface="Calibri"/>
              </a:rPr>
              <a:t>CESSDA Training Team (2017 - 2022). </a:t>
            </a:r>
            <a:r>
              <a:rPr lang="sl-SI" sz="1100" i="1">
                <a:solidFill>
                  <a:schemeClr val="dk1"/>
                </a:solidFill>
                <a:latin typeface="Calibri"/>
                <a:ea typeface="Calibri"/>
                <a:cs typeface="Calibri"/>
                <a:sym typeface="Calibri"/>
              </a:rPr>
              <a:t>CESSDA Data Management Expert Guide. </a:t>
            </a:r>
            <a:r>
              <a:rPr lang="sl-SI" sz="1100">
                <a:solidFill>
                  <a:schemeClr val="dk1"/>
                </a:solidFill>
                <a:latin typeface="Calibri"/>
                <a:ea typeface="Calibri"/>
                <a:cs typeface="Calibri"/>
                <a:sym typeface="Calibri"/>
              </a:rPr>
              <a:t>Bergen, Norway: CESSDA ERIC. Retrieved from </a:t>
            </a:r>
            <a:r>
              <a:rPr lang="sl-SI" sz="1100" u="sng">
                <a:solidFill>
                  <a:schemeClr val="hlink"/>
                </a:solidFill>
                <a:latin typeface="Calibri"/>
                <a:ea typeface="Calibri"/>
                <a:cs typeface="Calibri"/>
                <a:sym typeface="Calibri"/>
                <a:hlinkClick r:id="rId4"/>
              </a:rPr>
              <a:t>https://dmeg.cessda.eu/</a:t>
            </a:r>
            <a:endParaRPr sz="1100">
              <a:solidFill>
                <a:schemeClr val="dk1"/>
              </a:solidFill>
              <a:latin typeface="Calibri"/>
              <a:ea typeface="Calibri"/>
              <a:cs typeface="Calibri"/>
              <a:sym typeface="Calibri"/>
            </a:endParaRPr>
          </a:p>
        </p:txBody>
      </p:sp>
      <p:sp>
        <p:nvSpPr>
          <p:cNvPr id="596" name="Google Shape;596;g30af1574819_3_125"/>
          <p:cNvSpPr/>
          <p:nvPr/>
        </p:nvSpPr>
        <p:spPr>
          <a:xfrm>
            <a:off x="742956" y="1726491"/>
            <a:ext cx="10256221" cy="4016484"/>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Označevanje različnih verzij datotek je pomembno,</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Ločujte med verzijami dokumentov, ki so namenjene obravnavi raziskovalne skupine in delovnimi verzijami dokumentov posameznega raziskovalca,</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Dobra praksa je, da v dokumentu (kjer je to mogoče npr. besedilnih dokumentih) ali v mapi, kjer hranite verzije, vzdržujete dokument s kratkim opisom sprememb med posameznimi verzijami,</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Če se odločite, da ne boste hranili vseh verzij, nujno hranite izvirno verzijo dokumenta,</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Dogovorite se o smiselnem poimenovanju verzij</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Z datumom v strukturi LLLL-MM-DD</a:t>
            </a:r>
            <a:endParaRPr/>
          </a:p>
          <a:p>
            <a:pPr marL="914400" marR="0" lvl="1" indent="-457200" algn="l" rtl="0">
              <a:spcBef>
                <a:spcPts val="600"/>
              </a:spcBef>
              <a:spcAft>
                <a:spcPts val="0"/>
              </a:spcAft>
              <a:buClr>
                <a:schemeClr val="dk1"/>
              </a:buClr>
              <a:buSzPts val="2000"/>
              <a:buFont typeface="Arial"/>
              <a:buChar char="•"/>
            </a:pPr>
            <a:r>
              <a:rPr lang="sl-SI" sz="2000" b="0" i="0" u="none" strike="noStrike" cap="none">
                <a:solidFill>
                  <a:schemeClr val="dk1"/>
                </a:solidFill>
                <a:latin typeface="Calibri"/>
                <a:ea typeface="Calibri"/>
                <a:cs typeface="Calibri"/>
                <a:sym typeface="Calibri"/>
              </a:rPr>
              <a:t>S številko (npr. v03 ali 01-00, …)</a:t>
            </a:r>
            <a:endParaRPr/>
          </a:p>
          <a:p>
            <a:pPr marL="457200" marR="0" lvl="0" indent="-457200" algn="l" rtl="0">
              <a:spcBef>
                <a:spcPts val="600"/>
              </a:spcBef>
              <a:spcAft>
                <a:spcPts val="0"/>
              </a:spcAft>
              <a:buClr>
                <a:schemeClr val="dk1"/>
              </a:buClr>
              <a:buSzPts val="2000"/>
              <a:buFont typeface="Arial"/>
              <a:buChar char="•"/>
            </a:pPr>
            <a:r>
              <a:rPr lang="sl-SI" sz="2000">
                <a:solidFill>
                  <a:schemeClr val="dk1"/>
                </a:solidFill>
                <a:latin typeface="Calibri"/>
                <a:ea typeface="Calibri"/>
                <a:cs typeface="Calibri"/>
                <a:sym typeface="Calibri"/>
              </a:rPr>
              <a:t>Izogibajte se dvoumnim opisnim načinom poimenovanja verzij (npr. zadnji.docx)</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g30ac063bcad_1_484"/>
          <p:cNvPicPr preferRelativeResize="0"/>
          <p:nvPr/>
        </p:nvPicPr>
        <p:blipFill rotWithShape="1">
          <a:blip r:embed="rId3">
            <a:alphaModFix/>
          </a:blip>
          <a:srcRect/>
          <a:stretch/>
        </p:blipFill>
        <p:spPr>
          <a:xfrm>
            <a:off x="3529584" y="804673"/>
            <a:ext cx="8415129" cy="6008580"/>
          </a:xfrm>
          <a:prstGeom prst="rect">
            <a:avLst/>
          </a:prstGeom>
          <a:noFill/>
          <a:ln>
            <a:noFill/>
          </a:ln>
        </p:spPr>
      </p:pic>
      <p:sp>
        <p:nvSpPr>
          <p:cNvPr id="602" name="Google Shape;602;g30ac063bcad_1_484"/>
          <p:cNvSpPr txBox="1">
            <a:spLocks noGrp="1"/>
          </p:cNvSpPr>
          <p:nvPr>
            <p:ph type="title"/>
          </p:nvPr>
        </p:nvSpPr>
        <p:spPr>
          <a:xfrm>
            <a:off x="838203" y="36512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sl-SI" b="1" i="1">
                <a:solidFill>
                  <a:srgbClr val="ED7D31"/>
                </a:solidFill>
              </a:rPr>
              <a:t>Vrste gradiv za ADP</a:t>
            </a:r>
            <a:endParaRPr/>
          </a:p>
        </p:txBody>
      </p:sp>
      <p:sp>
        <p:nvSpPr>
          <p:cNvPr id="603" name="Google Shape;603;g30ac063bcad_1_484"/>
          <p:cNvSpPr txBox="1"/>
          <p:nvPr/>
        </p:nvSpPr>
        <p:spPr>
          <a:xfrm>
            <a:off x="731521" y="2843784"/>
            <a:ext cx="26151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l-SI" sz="1400" b="1" i="0" u="none" strike="noStrike" cap="none">
                <a:solidFill>
                  <a:srgbClr val="000000"/>
                </a:solidFill>
                <a:latin typeface="Arial"/>
                <a:ea typeface="Arial"/>
                <a:cs typeface="Arial"/>
                <a:sym typeface="Arial"/>
              </a:rPr>
              <a:t>Podatki:</a:t>
            </a:r>
            <a:endParaRPr/>
          </a:p>
          <a:p>
            <a:pPr marL="0" marR="0" lvl="0" indent="0" algn="l" rtl="0">
              <a:lnSpc>
                <a:spcPct val="100000"/>
              </a:lnSpc>
              <a:spcBef>
                <a:spcPts val="0"/>
              </a:spcBef>
              <a:spcAft>
                <a:spcPts val="0"/>
              </a:spcAft>
              <a:buNone/>
            </a:pPr>
            <a:r>
              <a:rPr lang="sl-SI" sz="1400" b="0" i="0" u="none" strike="noStrike" cap="none">
                <a:solidFill>
                  <a:srgbClr val="000000"/>
                </a:solidFill>
                <a:latin typeface="Arial"/>
                <a:ea typeface="Arial"/>
                <a:cs typeface="Arial"/>
                <a:sym typeface="Arial"/>
              </a:rPr>
              <a:t>Anketni (SPSS, R, STATA, CVS)</a:t>
            </a:r>
            <a:endParaRPr/>
          </a:p>
          <a:p>
            <a:pPr marL="0" marR="0" lvl="0" indent="0" algn="l" rtl="0">
              <a:lnSpc>
                <a:spcPct val="100000"/>
              </a:lnSpc>
              <a:spcBef>
                <a:spcPts val="0"/>
              </a:spcBef>
              <a:spcAft>
                <a:spcPts val="0"/>
              </a:spcAft>
              <a:buNone/>
            </a:pPr>
            <a:r>
              <a:rPr lang="sl-SI" sz="1400" b="0" i="0" u="none" strike="noStrike" cap="none">
                <a:solidFill>
                  <a:srgbClr val="000000"/>
                </a:solidFill>
                <a:latin typeface="Arial"/>
                <a:ea typeface="Arial"/>
                <a:cs typeface="Arial"/>
                <a:sym typeface="Arial"/>
              </a:rPr>
              <a:t>Prepisi intervjujev </a:t>
            </a:r>
            <a:endParaRPr/>
          </a:p>
          <a:p>
            <a:pPr marL="0" marR="0" lvl="0" indent="0" algn="l" rtl="0">
              <a:lnSpc>
                <a:spcPct val="100000"/>
              </a:lnSpc>
              <a:spcBef>
                <a:spcPts val="0"/>
              </a:spcBef>
              <a:spcAft>
                <a:spcPts val="0"/>
              </a:spcAft>
              <a:buNone/>
            </a:pPr>
            <a:r>
              <a:rPr lang="sl-SI" sz="1400" b="0" i="0" u="none" strike="noStrike" cap="none">
                <a:solidFill>
                  <a:srgbClr val="000000"/>
                </a:solidFill>
                <a:latin typeface="Arial"/>
                <a:ea typeface="Arial"/>
                <a:cs typeface="Arial"/>
                <a:sym typeface="Arial"/>
              </a:rPr>
              <a:t>Obogatene tabele</a:t>
            </a:r>
            <a:endParaRPr/>
          </a:p>
          <a:p>
            <a:pPr marL="0" marR="0" lvl="0" indent="0" algn="l" rtl="0">
              <a:lnSpc>
                <a:spcPct val="100000"/>
              </a:lnSpc>
              <a:spcBef>
                <a:spcPts val="0"/>
              </a:spcBef>
              <a:spcAft>
                <a:spcPts val="0"/>
              </a:spcAft>
              <a:buNone/>
            </a:pPr>
            <a:r>
              <a:rPr lang="sl-SI" sz="1400" b="0" i="0" u="none" strike="noStrike" cap="none">
                <a:solidFill>
                  <a:srgbClr val="000000"/>
                </a:solidFill>
                <a:latin typeface="Arial"/>
                <a:ea typeface="Arial"/>
                <a:cs typeface="Arial"/>
                <a:sym typeface="Arial"/>
              </a:rPr>
              <a:t>Slike</a:t>
            </a:r>
            <a:endParaRPr/>
          </a:p>
          <a:p>
            <a:pPr marL="0" marR="0" lvl="0" indent="0" algn="l" rtl="0">
              <a:lnSpc>
                <a:spcPct val="100000"/>
              </a:lnSpc>
              <a:spcBef>
                <a:spcPts val="0"/>
              </a:spcBef>
              <a:spcAft>
                <a:spcPts val="0"/>
              </a:spcAft>
              <a:buNone/>
            </a:pPr>
            <a:r>
              <a:rPr lang="sl-SI"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7"/>
        <p:cNvGrpSpPr/>
        <p:nvPr/>
      </p:nvGrpSpPr>
      <p:grpSpPr>
        <a:xfrm>
          <a:off x="0" y="0"/>
          <a:ext cx="0" cy="0"/>
          <a:chOff x="0" y="0"/>
          <a:chExt cx="0" cy="0"/>
        </a:xfrm>
      </p:grpSpPr>
      <p:sp>
        <p:nvSpPr>
          <p:cNvPr id="608" name="Google Shape;608;g30ac063bcad_1_114"/>
          <p:cNvSpPr txBox="1">
            <a:spLocks noGrp="1"/>
          </p:cNvSpPr>
          <p:nvPr>
            <p:ph type="body" idx="1"/>
          </p:nvPr>
        </p:nvSpPr>
        <p:spPr>
          <a:xfrm>
            <a:off x="838203" y="2521929"/>
            <a:ext cx="10515600" cy="27480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1000"/>
              </a:spcBef>
              <a:spcAft>
                <a:spcPts val="0"/>
              </a:spcAft>
              <a:buClr>
                <a:schemeClr val="dk1"/>
              </a:buClr>
              <a:buSzPts val="2200"/>
              <a:buChar char="-"/>
            </a:pPr>
            <a:r>
              <a:rPr lang="sl-SI" sz="2200">
                <a:solidFill>
                  <a:schemeClr val="dk1"/>
                </a:solidFill>
              </a:rPr>
              <a:t>V fazi načrtovanja preveriti zahteve repozitorija &gt; po potrebi nadgraditi stroškovnik</a:t>
            </a:r>
            <a:endParaRPr sz="2200">
              <a:solidFill>
                <a:schemeClr val="dk1"/>
              </a:solidFill>
            </a:endParaRPr>
          </a:p>
          <a:p>
            <a:pPr marL="457200" lvl="0" indent="-368300" algn="l" rtl="0">
              <a:lnSpc>
                <a:spcPct val="115000"/>
              </a:lnSpc>
              <a:spcBef>
                <a:spcPts val="0"/>
              </a:spcBef>
              <a:spcAft>
                <a:spcPts val="0"/>
              </a:spcAft>
              <a:buClr>
                <a:schemeClr val="dk1"/>
              </a:buClr>
              <a:buSzPts val="2200"/>
              <a:buChar char="-"/>
            </a:pPr>
            <a:r>
              <a:rPr lang="sl-SI" sz="2200">
                <a:solidFill>
                  <a:schemeClr val="dk1"/>
                </a:solidFill>
              </a:rPr>
              <a:t>Določiti odgovorno osebo za delo z digitalnimi objekti </a:t>
            </a:r>
            <a:endParaRPr sz="2200"/>
          </a:p>
          <a:p>
            <a:pPr marL="457200" lvl="0" indent="-368300" algn="l" rtl="0">
              <a:lnSpc>
                <a:spcPct val="115000"/>
              </a:lnSpc>
              <a:spcBef>
                <a:spcPts val="0"/>
              </a:spcBef>
              <a:spcAft>
                <a:spcPts val="0"/>
              </a:spcAft>
              <a:buSzPts val="2200"/>
              <a:buChar char="-"/>
            </a:pPr>
            <a:r>
              <a:rPr lang="sl-SI" sz="2200"/>
              <a:t>Priprava zadnje verzije datoteke na kateri delamo analize</a:t>
            </a:r>
            <a:endParaRPr sz="2200"/>
          </a:p>
          <a:p>
            <a:pPr marL="457200" lvl="0" indent="-368300" algn="l" rtl="0">
              <a:lnSpc>
                <a:spcPct val="115000"/>
              </a:lnSpc>
              <a:spcBef>
                <a:spcPts val="0"/>
              </a:spcBef>
              <a:spcAft>
                <a:spcPts val="0"/>
              </a:spcAft>
              <a:buSzPts val="2200"/>
              <a:buChar char="-"/>
            </a:pPr>
            <a:r>
              <a:rPr lang="sl-SI" sz="2200"/>
              <a:t>Spremna gradiva - določi avtorstvo</a:t>
            </a:r>
            <a:endParaRPr sz="2200"/>
          </a:p>
          <a:p>
            <a:pPr marL="457200" lvl="0" indent="-368300" algn="l" rtl="0">
              <a:lnSpc>
                <a:spcPct val="115000"/>
              </a:lnSpc>
              <a:spcBef>
                <a:spcPts val="0"/>
              </a:spcBef>
              <a:spcAft>
                <a:spcPts val="0"/>
              </a:spcAft>
              <a:buSzPts val="2200"/>
              <a:buChar char="-"/>
            </a:pPr>
            <a:r>
              <a:rPr lang="sl-SI" sz="2200"/>
              <a:t>Vsebina - Razvidno za katero raziskavo gre; letnica objave; licenca</a:t>
            </a:r>
            <a:endParaRPr/>
          </a:p>
        </p:txBody>
      </p:sp>
      <p:sp>
        <p:nvSpPr>
          <p:cNvPr id="609" name="Google Shape;609;g30ac063bcad_1_114"/>
          <p:cNvSpPr txBox="1">
            <a:spLocks noGrp="1"/>
          </p:cNvSpPr>
          <p:nvPr>
            <p:ph type="title"/>
          </p:nvPr>
        </p:nvSpPr>
        <p:spPr>
          <a:xfrm>
            <a:off x="838203" y="1704422"/>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Izpostavljamo</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3"/>
        <p:cNvGrpSpPr/>
        <p:nvPr/>
      </p:nvGrpSpPr>
      <p:grpSpPr>
        <a:xfrm>
          <a:off x="0" y="0"/>
          <a:ext cx="0" cy="0"/>
          <a:chOff x="0" y="0"/>
          <a:chExt cx="0" cy="0"/>
        </a:xfrm>
      </p:grpSpPr>
      <p:sp>
        <p:nvSpPr>
          <p:cNvPr id="614" name="Google Shape;614;g30ac063bcad_1_25"/>
          <p:cNvSpPr txBox="1">
            <a:spLocks noGrp="1"/>
          </p:cNvSpPr>
          <p:nvPr>
            <p:ph type="title"/>
          </p:nvPr>
        </p:nvSpPr>
        <p:spPr>
          <a:xfrm>
            <a:off x="662353" y="949147"/>
            <a:ext cx="10515600" cy="817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rPr>
              <a:t>Priporočila za urejanje kvantitativne podatkovne datoteke</a:t>
            </a:r>
            <a:endParaRPr/>
          </a:p>
        </p:txBody>
      </p:sp>
      <p:sp>
        <p:nvSpPr>
          <p:cNvPr id="615" name="Google Shape;615;g30ac063bcad_1_25"/>
          <p:cNvSpPr txBox="1">
            <a:spLocks noGrp="1"/>
          </p:cNvSpPr>
          <p:nvPr>
            <p:ph type="body" idx="1"/>
          </p:nvPr>
        </p:nvSpPr>
        <p:spPr>
          <a:xfrm>
            <a:off x="838200" y="2012466"/>
            <a:ext cx="10515600" cy="4236000"/>
          </a:xfrm>
          <a:prstGeom prst="rect">
            <a:avLst/>
          </a:prstGeom>
          <a:solidFill>
            <a:schemeClr val="lt1"/>
          </a:solidFill>
          <a:ln>
            <a:noFill/>
          </a:ln>
        </p:spPr>
        <p:txBody>
          <a:bodyPr spcFirstLastPara="1" wrap="square" lIns="91425" tIns="45700" rIns="91425" bIns="45700" anchor="t" anchorCtr="0">
            <a:normAutofit fontScale="92500" lnSpcReduction="20000"/>
          </a:bodyPr>
          <a:lstStyle/>
          <a:p>
            <a:pPr marL="0" lvl="0" indent="0" rtl="0">
              <a:lnSpc>
                <a:spcPct val="115000"/>
              </a:lnSpc>
              <a:spcBef>
                <a:spcPts val="1200"/>
              </a:spcBef>
              <a:spcAft>
                <a:spcPts val="0"/>
              </a:spcAft>
              <a:buClr>
                <a:schemeClr val="dk1"/>
              </a:buClr>
              <a:buSzPts val="1100"/>
              <a:buFont typeface="Arial"/>
              <a:buNone/>
            </a:pPr>
            <a:r>
              <a:rPr lang="sl-SI" sz="2116" b="1" u="sng" dirty="0">
                <a:solidFill>
                  <a:schemeClr val="hlink"/>
                </a:solidFill>
                <a:hlinkClick r:id="rId4"/>
              </a:rPr>
              <a:t>Priporočila za urejanje podatkovne datoteke</a:t>
            </a:r>
            <a:r>
              <a:rPr lang="sl-SI" sz="2116" dirty="0">
                <a:solidFill>
                  <a:schemeClr val="dk1"/>
                </a:solidFill>
              </a:rPr>
              <a:t> so pripravljena </a:t>
            </a:r>
            <a:r>
              <a:rPr lang="sl-SI" sz="2116" b="1" dirty="0">
                <a:solidFill>
                  <a:schemeClr val="dk1"/>
                </a:solidFill>
              </a:rPr>
              <a:t>za uporabnike statističnega programa SPSS</a:t>
            </a:r>
            <a:r>
              <a:rPr lang="sl-SI" sz="2116" dirty="0">
                <a:solidFill>
                  <a:schemeClr val="dk1"/>
                </a:solidFill>
              </a:rPr>
              <a:t>, vendar se lahko ustrezno uporabljajo tudi za druge statistične programe.</a:t>
            </a:r>
            <a:endParaRPr sz="2116" dirty="0">
              <a:solidFill>
                <a:schemeClr val="dk1"/>
              </a:solidFill>
            </a:endParaRPr>
          </a:p>
          <a:p>
            <a:pPr marL="0" lvl="0" indent="0" rtl="0">
              <a:lnSpc>
                <a:spcPct val="115000"/>
              </a:lnSpc>
              <a:spcBef>
                <a:spcPts val="1200"/>
              </a:spcBef>
              <a:spcAft>
                <a:spcPts val="1200"/>
              </a:spcAft>
              <a:buClr>
                <a:schemeClr val="dk1"/>
              </a:buClr>
              <a:buSzPts val="1100"/>
              <a:buNone/>
            </a:pPr>
            <a:r>
              <a:rPr lang="sl-SI" sz="2116" dirty="0">
                <a:solidFill>
                  <a:schemeClr val="dk1"/>
                </a:solidFill>
              </a:rPr>
              <a:t>Dokument vsebuje naslednja poglavja:</a:t>
            </a:r>
            <a:br>
              <a:rPr lang="sl-SI" sz="2116" dirty="0">
                <a:solidFill>
                  <a:schemeClr val="dk1"/>
                </a:solidFill>
              </a:rPr>
            </a:br>
            <a:r>
              <a:rPr lang="sl-SI" sz="2116" dirty="0">
                <a:solidFill>
                  <a:schemeClr val="dk1"/>
                </a:solidFill>
              </a:rPr>
              <a:t> – poimenovanje spremenljivk,</a:t>
            </a:r>
            <a:br>
              <a:rPr lang="sl-SI" sz="2116" dirty="0">
                <a:solidFill>
                  <a:schemeClr val="dk1"/>
                </a:solidFill>
              </a:rPr>
            </a:br>
            <a:r>
              <a:rPr lang="sl-SI" sz="2116" dirty="0">
                <a:solidFill>
                  <a:schemeClr val="dk1"/>
                </a:solidFill>
              </a:rPr>
              <a:t> – opisi spremenljivk,</a:t>
            </a:r>
            <a:br>
              <a:rPr lang="sl-SI" sz="2116" dirty="0">
                <a:solidFill>
                  <a:schemeClr val="dk1"/>
                </a:solidFill>
              </a:rPr>
            </a:br>
            <a:r>
              <a:rPr lang="sl-SI" sz="2116" dirty="0">
                <a:solidFill>
                  <a:schemeClr val="dk1"/>
                </a:solidFill>
              </a:rPr>
              <a:t> – opredelitev vrednosti spremenljivk in odprtih odgovorov,</a:t>
            </a:r>
            <a:br>
              <a:rPr lang="sl-SI" sz="2116" dirty="0">
                <a:solidFill>
                  <a:schemeClr val="dk1"/>
                </a:solidFill>
              </a:rPr>
            </a:br>
            <a:r>
              <a:rPr lang="sl-SI" sz="2116" dirty="0">
                <a:solidFill>
                  <a:schemeClr val="dk1"/>
                </a:solidFill>
              </a:rPr>
              <a:t> – urejanje manjkajočih vrednosti,</a:t>
            </a:r>
            <a:br>
              <a:rPr lang="sl-SI" sz="2116" dirty="0">
                <a:solidFill>
                  <a:schemeClr val="dk1"/>
                </a:solidFill>
              </a:rPr>
            </a:br>
            <a:r>
              <a:rPr lang="sl-SI" sz="2116" dirty="0">
                <a:solidFill>
                  <a:schemeClr val="dk1"/>
                </a:solidFill>
              </a:rPr>
              <a:t> – določanje tipa spremenljivk,</a:t>
            </a:r>
            <a:br>
              <a:rPr lang="sl-SI" sz="2116" dirty="0">
                <a:solidFill>
                  <a:schemeClr val="dk1"/>
                </a:solidFill>
              </a:rPr>
            </a:br>
            <a:r>
              <a:rPr lang="sl-SI" sz="2116" dirty="0">
                <a:solidFill>
                  <a:schemeClr val="dk1"/>
                </a:solidFill>
              </a:rPr>
              <a:t> – preoblikovanje spremenljivk,</a:t>
            </a:r>
            <a:br>
              <a:rPr lang="sl-SI" sz="2116" dirty="0">
                <a:solidFill>
                  <a:schemeClr val="dk1"/>
                </a:solidFill>
              </a:rPr>
            </a:br>
            <a:r>
              <a:rPr lang="sl-SI" sz="2116" dirty="0">
                <a:solidFill>
                  <a:schemeClr val="dk1"/>
                </a:solidFill>
              </a:rPr>
              <a:t> – določanje uteži,</a:t>
            </a:r>
            <a:br>
              <a:rPr lang="sl-SI" sz="2116" dirty="0">
                <a:solidFill>
                  <a:schemeClr val="dk1"/>
                </a:solidFill>
              </a:rPr>
            </a:br>
            <a:r>
              <a:rPr lang="sl-SI" sz="2116" dirty="0">
                <a:solidFill>
                  <a:schemeClr val="dk1"/>
                </a:solidFill>
              </a:rPr>
              <a:t> – urejanje manjkajočih odgovorov,</a:t>
            </a:r>
            <a:br>
              <a:rPr lang="sl-SI" sz="2116" dirty="0">
                <a:solidFill>
                  <a:schemeClr val="dk1"/>
                </a:solidFill>
              </a:rPr>
            </a:br>
            <a:r>
              <a:rPr lang="sl-SI" sz="2116" dirty="0">
                <a:solidFill>
                  <a:schemeClr val="dk1"/>
                </a:solidFill>
              </a:rPr>
              <a:t> – </a:t>
            </a:r>
            <a:r>
              <a:rPr lang="sl-SI" sz="2116" dirty="0" err="1">
                <a:solidFill>
                  <a:schemeClr val="dk1"/>
                </a:solidFill>
              </a:rPr>
              <a:t>anonimizacija</a:t>
            </a:r>
            <a:r>
              <a:rPr lang="sl-SI" sz="2116" dirty="0">
                <a:solidFill>
                  <a:schemeClr val="dk1"/>
                </a:solidFill>
              </a:rPr>
              <a:t> podatkov.</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0ac063bcad_1_175"/>
          <p:cNvSpPr txBox="1">
            <a:spLocks noGrp="1"/>
          </p:cNvSpPr>
          <p:nvPr>
            <p:ph type="title"/>
          </p:nvPr>
        </p:nvSpPr>
        <p:spPr>
          <a:xfrm>
            <a:off x="838203" y="438379"/>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90535"/>
              <a:buFont typeface="Calibri"/>
              <a:buNone/>
            </a:pPr>
            <a:r>
              <a:rPr lang="sl-SI" sz="5400" b="1">
                <a:solidFill>
                  <a:schemeClr val="accent2"/>
                </a:solidFill>
              </a:rPr>
              <a:t>Življenjski krog raziskovalnih podatkov</a:t>
            </a:r>
            <a:endParaRPr/>
          </a:p>
        </p:txBody>
      </p:sp>
      <p:sp>
        <p:nvSpPr>
          <p:cNvPr id="264" name="Google Shape;264;g30ac063bcad_1_175"/>
          <p:cNvSpPr txBox="1">
            <a:spLocks noGrp="1"/>
          </p:cNvSpPr>
          <p:nvPr>
            <p:ph type="body" idx="1"/>
          </p:nvPr>
        </p:nvSpPr>
        <p:spPr>
          <a:xfrm>
            <a:off x="838200" y="1825625"/>
            <a:ext cx="10515600" cy="45636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sl-SI" sz="2400"/>
              <a:t>V fazi </a:t>
            </a:r>
            <a:r>
              <a:rPr lang="sl-SI" sz="2400" b="1"/>
              <a:t>OBDELAVE PODATKOV</a:t>
            </a:r>
            <a:r>
              <a:rPr lang="sl-SI" sz="2400"/>
              <a:t> je potrebno poskrbeti za: pripravo podatkov za analizo. Vključuje </a:t>
            </a:r>
            <a:r>
              <a:rPr lang="sl-SI" sz="2400" u="sng"/>
              <a:t>čiščenje</a:t>
            </a:r>
            <a:r>
              <a:rPr lang="sl-SI" sz="2400"/>
              <a:t> in </a:t>
            </a:r>
            <a:r>
              <a:rPr lang="sl-SI" sz="2400" u="sng"/>
              <a:t>preverjanje kakovost</a:t>
            </a:r>
            <a:r>
              <a:rPr lang="sl-SI" sz="2400"/>
              <a:t>i podatkov ter uporabo različnih metod in / ali analitičnih orodij za odkrivanje novih informacij ali znana v pridobljenih podatkih.</a:t>
            </a:r>
            <a:endParaRPr sz="2400"/>
          </a:p>
          <a:p>
            <a:pPr marL="0" lvl="0" indent="0" algn="l" rtl="0">
              <a:lnSpc>
                <a:spcPct val="100000"/>
              </a:lnSpc>
              <a:spcBef>
                <a:spcPts val="1000"/>
              </a:spcBef>
              <a:spcAft>
                <a:spcPts val="0"/>
              </a:spcAft>
              <a:buNone/>
            </a:pPr>
            <a:r>
              <a:rPr lang="sl-SI" sz="2400"/>
              <a:t>Faza </a:t>
            </a:r>
            <a:r>
              <a:rPr lang="sl-SI" sz="2400" b="1"/>
              <a:t>HRAMBE PODATKOV</a:t>
            </a:r>
            <a:r>
              <a:rPr lang="sl-SI" sz="2400"/>
              <a:t> se nanaša na: shranjevanje podatkov </a:t>
            </a:r>
            <a:r>
              <a:rPr lang="sl-SI" sz="2400" u="sng"/>
              <a:t>med raziskovanjem</a:t>
            </a:r>
            <a:r>
              <a:rPr lang="sl-SI" sz="2400"/>
              <a:t>, izdelavo</a:t>
            </a:r>
            <a:r>
              <a:rPr lang="sl-SI" sz="2400" u="sng"/>
              <a:t> varnostnih preslikav</a:t>
            </a:r>
            <a:r>
              <a:rPr lang="sl-SI" sz="2400"/>
              <a:t> in druge aktivnosti, ki preprečujejo izgubo podatkov in spremne dokumentacije, potrebne za razumevanje postopkov in vsebine dela.</a:t>
            </a:r>
            <a:endParaRPr sz="2400"/>
          </a:p>
          <a:p>
            <a:pPr marL="0" lvl="0" indent="0" algn="l" rtl="0">
              <a:lnSpc>
                <a:spcPct val="100000"/>
              </a:lnSpc>
              <a:spcBef>
                <a:spcPts val="1000"/>
              </a:spcBef>
              <a:spcAft>
                <a:spcPts val="0"/>
              </a:spcAft>
              <a:buNone/>
            </a:pPr>
            <a:r>
              <a:rPr lang="sl-SI" sz="2400" b="1"/>
              <a:t>ZAŠČITA PODATKOV</a:t>
            </a:r>
            <a:r>
              <a:rPr lang="sl-SI" sz="2400"/>
              <a:t> obsega: aktivnosti za </a:t>
            </a:r>
            <a:r>
              <a:rPr lang="sl-SI" sz="2400" u="sng"/>
              <a:t>preprečitev razkritja</a:t>
            </a:r>
            <a:r>
              <a:rPr lang="sl-SI" sz="2400"/>
              <a:t> informacij, ki so zaupne, občutljive oz. zanje veljajo omejitve, ter nasploh izvajanje politik varovanja zasebnosti, skradnosti s področno zakonodajo in določili o uporabi gradiva.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9"/>
        <p:cNvGrpSpPr/>
        <p:nvPr/>
      </p:nvGrpSpPr>
      <p:grpSpPr>
        <a:xfrm>
          <a:off x="0" y="0"/>
          <a:ext cx="0" cy="0"/>
          <a:chOff x="0" y="0"/>
          <a:chExt cx="0" cy="0"/>
        </a:xfrm>
      </p:grpSpPr>
      <p:sp>
        <p:nvSpPr>
          <p:cNvPr id="620" name="Google Shape;620;g30ac063bcad_1_81"/>
          <p:cNvSpPr txBox="1">
            <a:spLocks noGrp="1"/>
          </p:cNvSpPr>
          <p:nvPr>
            <p:ph type="title"/>
          </p:nvPr>
        </p:nvSpPr>
        <p:spPr>
          <a:xfrm>
            <a:off x="647703" y="1029772"/>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Ravnanje s kvalitativnimi podatki</a:t>
            </a:r>
            <a:endParaRPr/>
          </a:p>
        </p:txBody>
      </p:sp>
      <p:sp>
        <p:nvSpPr>
          <p:cNvPr id="621" name="Google Shape;621;g30ac063bcad_1_81"/>
          <p:cNvSpPr txBox="1">
            <a:spLocks noGrp="1"/>
          </p:cNvSpPr>
          <p:nvPr>
            <p:ph type="body" idx="1"/>
          </p:nvPr>
        </p:nvSpPr>
        <p:spPr>
          <a:xfrm>
            <a:off x="735628" y="2055004"/>
            <a:ext cx="10515600" cy="274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sl-SI" sz="2200">
                <a:solidFill>
                  <a:schemeClr val="dk1"/>
                </a:solidFill>
              </a:rPr>
              <a:t>V ADP najpogosteje v arhiviranje in objavo prejmemo besedilne podatke, na primer prepise intervjujev ali fokusnih skupin. Med glavne aktivnosti, s katerimi raziskovalke in raziskovalci gradivo pripravijo za predajo v ADP, so:</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sl-SI" sz="2200">
                <a:solidFill>
                  <a:schemeClr val="dk1"/>
                </a:solidFill>
              </a:rPr>
              <a:t>slogovno in oblikovno </a:t>
            </a:r>
            <a:r>
              <a:rPr lang="sl-SI" sz="2200" b="1">
                <a:solidFill>
                  <a:schemeClr val="dk1"/>
                </a:solidFill>
              </a:rPr>
              <a:t>urejanje transkriptov</a:t>
            </a:r>
            <a:r>
              <a:rPr lang="sl-SI" sz="2200">
                <a:solidFill>
                  <a:schemeClr val="dk1"/>
                </a:solidFill>
              </a:rPr>
              <a:t>;</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sl-SI" sz="2200" b="1">
                <a:solidFill>
                  <a:schemeClr val="dk1"/>
                </a:solidFill>
              </a:rPr>
              <a:t>deidentifikacija oziroma anonimizacija</a:t>
            </a:r>
            <a:r>
              <a:rPr lang="sl-SI" sz="2200">
                <a:solidFill>
                  <a:schemeClr val="dk1"/>
                </a:solidFill>
              </a:rPr>
              <a:t>: skrb za kakovost podatkov in varovanje zaupnih podatkov;</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sl-SI" sz="2200" b="1">
                <a:solidFill>
                  <a:schemeClr val="dk1"/>
                </a:solidFill>
              </a:rPr>
              <a:t>kodiranje intervjujev</a:t>
            </a:r>
            <a:r>
              <a:rPr lang="sl-SI" sz="2200">
                <a:solidFill>
                  <a:schemeClr val="dk1"/>
                </a:solidFill>
              </a:rPr>
              <a:t>;</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sl-SI" sz="2200">
                <a:solidFill>
                  <a:schemeClr val="dk1"/>
                </a:solidFill>
              </a:rPr>
              <a:t>opis in </a:t>
            </a:r>
            <a:r>
              <a:rPr lang="sl-SI" sz="2200" b="1">
                <a:solidFill>
                  <a:schemeClr val="dk1"/>
                </a:solidFill>
              </a:rPr>
              <a:t>priprava gradiva</a:t>
            </a:r>
            <a:r>
              <a:rPr lang="sl-SI" sz="2200">
                <a:solidFill>
                  <a:schemeClr val="dk1"/>
                </a:solidFill>
              </a:rPr>
              <a:t> za predajo po navodilih ADP.</a:t>
            </a:r>
            <a:endParaRPr sz="2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l-SI" sz="2200">
                <a:solidFill>
                  <a:schemeClr val="dk1"/>
                </a:solidFill>
              </a:rPr>
              <a:t> </a:t>
            </a:r>
            <a:endParaRPr sz="2200">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Dobra praksa je, da se gradivo očisti in pripravi za predajo v ADP, in to še pred prvo analizo. To je namreč zagotovilo, da bodo vsi vključeni v analizo delali na isti končni različici, ki bo tudi objavljena v ADP. S tem se zmanjša tveganje napak in odstopanj.</a:t>
            </a:r>
            <a:endParaRPr sz="2200"/>
          </a:p>
        </p:txBody>
      </p:sp>
      <p:sp>
        <p:nvSpPr>
          <p:cNvPr id="622" name="Google Shape;622;g30ac063bcad_1_81"/>
          <p:cNvSpPr txBox="1"/>
          <p:nvPr/>
        </p:nvSpPr>
        <p:spPr>
          <a:xfrm>
            <a:off x="6731000" y="5944575"/>
            <a:ext cx="49092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6"/>
        <p:cNvGrpSpPr/>
        <p:nvPr/>
      </p:nvGrpSpPr>
      <p:grpSpPr>
        <a:xfrm>
          <a:off x="0" y="0"/>
          <a:ext cx="0" cy="0"/>
          <a:chOff x="0" y="0"/>
          <a:chExt cx="0" cy="0"/>
        </a:xfrm>
      </p:grpSpPr>
      <p:sp>
        <p:nvSpPr>
          <p:cNvPr id="627" name="Google Shape;627;g30ac063bcad_1_492"/>
          <p:cNvSpPr txBox="1">
            <a:spLocks noGrp="1"/>
          </p:cNvSpPr>
          <p:nvPr>
            <p:ph type="title"/>
          </p:nvPr>
        </p:nvSpPr>
        <p:spPr>
          <a:xfrm>
            <a:off x="647703" y="1029772"/>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Ravnanje s kvalitativnimi podatki</a:t>
            </a:r>
            <a:endParaRPr/>
          </a:p>
        </p:txBody>
      </p:sp>
      <p:sp>
        <p:nvSpPr>
          <p:cNvPr id="628" name="Google Shape;628;g30ac063bcad_1_492"/>
          <p:cNvSpPr txBox="1">
            <a:spLocks noGrp="1"/>
          </p:cNvSpPr>
          <p:nvPr>
            <p:ph type="body" idx="1"/>
          </p:nvPr>
        </p:nvSpPr>
        <p:spPr>
          <a:xfrm>
            <a:off x="647703" y="1847279"/>
            <a:ext cx="10515600" cy="274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sl-SI" sz="2200">
                <a:solidFill>
                  <a:schemeClr val="dk1"/>
                </a:solidFill>
              </a:rPr>
              <a:t>Priprava opisnih informacij o datoteki:</a:t>
            </a:r>
            <a:endParaRPr sz="2200">
              <a:solidFill>
                <a:schemeClr val="dk1"/>
              </a:solidFill>
            </a:endParaRPr>
          </a:p>
          <a:p>
            <a:pPr marL="495300" lvl="0" indent="-228600" algn="l" rtl="0">
              <a:lnSpc>
                <a:spcPct val="100000"/>
              </a:lnSpc>
              <a:spcBef>
                <a:spcPts val="0"/>
              </a:spcBef>
              <a:spcAft>
                <a:spcPts val="0"/>
              </a:spcAft>
              <a:buClr>
                <a:schemeClr val="dk1"/>
              </a:buClr>
              <a:buSzPts val="1100"/>
              <a:buNone/>
            </a:pPr>
            <a:r>
              <a:rPr lang="sl-SI" sz="2200">
                <a:solidFill>
                  <a:schemeClr val="dk1"/>
                </a:solidFill>
              </a:rPr>
              <a:t>̶          informacije o udeležencih oziroma drugih enotah, npr. starost, spol, poklic …; </a:t>
            </a:r>
            <a:endParaRPr sz="2200">
              <a:solidFill>
                <a:schemeClr val="dk1"/>
              </a:solidFill>
            </a:endParaRPr>
          </a:p>
          <a:p>
            <a:pPr marL="495300" lvl="0" indent="-228600" algn="l" rtl="0">
              <a:lnSpc>
                <a:spcPct val="100000"/>
              </a:lnSpc>
              <a:spcBef>
                <a:spcPts val="1200"/>
              </a:spcBef>
              <a:spcAft>
                <a:spcPts val="0"/>
              </a:spcAft>
              <a:buClr>
                <a:schemeClr val="dk1"/>
              </a:buClr>
              <a:buSzPts val="1100"/>
              <a:buNone/>
            </a:pPr>
            <a:r>
              <a:rPr lang="sl-SI" sz="2200">
                <a:solidFill>
                  <a:schemeClr val="dk1"/>
                </a:solidFill>
              </a:rPr>
              <a:t>̶          informacije, ki pojasnjujejo vsebino posameznega digitalnega objekta.</a:t>
            </a:r>
            <a:endParaRPr sz="2200">
              <a:solidFill>
                <a:schemeClr val="dk1"/>
              </a:solidFill>
            </a:endParaRPr>
          </a:p>
          <a:p>
            <a:pPr marL="0" lvl="0" indent="0" algn="l" rtl="0">
              <a:lnSpc>
                <a:spcPct val="100000"/>
              </a:lnSpc>
              <a:spcBef>
                <a:spcPts val="1200"/>
              </a:spcBef>
              <a:spcAft>
                <a:spcPts val="0"/>
              </a:spcAft>
              <a:buClr>
                <a:schemeClr val="dk1"/>
              </a:buClr>
              <a:buSzPts val="1100"/>
              <a:buNone/>
            </a:pPr>
            <a:r>
              <a:rPr lang="sl-SI" sz="2200">
                <a:solidFill>
                  <a:schemeClr val="dk1"/>
                </a:solidFill>
              </a:rPr>
              <a:t>Razmisliti o deljenju osebnih beležk. Velikokrat izredno koristne za razumevanje okolja raziskovanja. </a:t>
            </a:r>
            <a:endParaRPr sz="2200">
              <a:solidFill>
                <a:schemeClr val="dk1"/>
              </a:solidFill>
            </a:endParaRPr>
          </a:p>
        </p:txBody>
      </p:sp>
      <p:sp>
        <p:nvSpPr>
          <p:cNvPr id="629" name="Google Shape;629;g30ac063bcad_1_492"/>
          <p:cNvSpPr txBox="1"/>
          <p:nvPr/>
        </p:nvSpPr>
        <p:spPr>
          <a:xfrm>
            <a:off x="7698150" y="5944575"/>
            <a:ext cx="39420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pic>
        <p:nvPicPr>
          <p:cNvPr id="630" name="Google Shape;630;g30ac063bcad_1_492"/>
          <p:cNvPicPr preferRelativeResize="0"/>
          <p:nvPr/>
        </p:nvPicPr>
        <p:blipFill>
          <a:blip r:embed="rId4">
            <a:alphaModFix/>
          </a:blip>
          <a:stretch>
            <a:fillRect/>
          </a:stretch>
        </p:blipFill>
        <p:spPr>
          <a:xfrm>
            <a:off x="152400" y="3805125"/>
            <a:ext cx="7468199" cy="2900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4"/>
        <p:cNvGrpSpPr/>
        <p:nvPr/>
      </p:nvGrpSpPr>
      <p:grpSpPr>
        <a:xfrm>
          <a:off x="0" y="0"/>
          <a:ext cx="0" cy="0"/>
          <a:chOff x="0" y="0"/>
          <a:chExt cx="0" cy="0"/>
        </a:xfrm>
      </p:grpSpPr>
      <p:sp>
        <p:nvSpPr>
          <p:cNvPr id="635" name="Google Shape;635;g30ac063bcad_1_500"/>
          <p:cNvSpPr txBox="1">
            <a:spLocks noGrp="1"/>
          </p:cNvSpPr>
          <p:nvPr>
            <p:ph type="title"/>
          </p:nvPr>
        </p:nvSpPr>
        <p:spPr>
          <a:xfrm>
            <a:off x="647703" y="736697"/>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Primer urejenega transkripta</a:t>
            </a:r>
            <a:endParaRPr/>
          </a:p>
        </p:txBody>
      </p:sp>
      <p:sp>
        <p:nvSpPr>
          <p:cNvPr id="636" name="Google Shape;636;g30ac063bcad_1_500"/>
          <p:cNvSpPr txBox="1"/>
          <p:nvPr/>
        </p:nvSpPr>
        <p:spPr>
          <a:xfrm>
            <a:off x="7698150" y="5944575"/>
            <a:ext cx="39420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pic>
        <p:nvPicPr>
          <p:cNvPr id="637" name="Google Shape;637;g30ac063bcad_1_500"/>
          <p:cNvPicPr preferRelativeResize="0"/>
          <p:nvPr/>
        </p:nvPicPr>
        <p:blipFill>
          <a:blip r:embed="rId4">
            <a:alphaModFix/>
          </a:blip>
          <a:stretch>
            <a:fillRect/>
          </a:stretch>
        </p:blipFill>
        <p:spPr>
          <a:xfrm>
            <a:off x="647700" y="1645050"/>
            <a:ext cx="8774149" cy="42086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1"/>
        <p:cNvGrpSpPr/>
        <p:nvPr/>
      </p:nvGrpSpPr>
      <p:grpSpPr>
        <a:xfrm>
          <a:off x="0" y="0"/>
          <a:ext cx="0" cy="0"/>
          <a:chOff x="0" y="0"/>
          <a:chExt cx="0" cy="0"/>
        </a:xfrm>
      </p:grpSpPr>
      <p:sp>
        <p:nvSpPr>
          <p:cNvPr id="642" name="Google Shape;642;g30ac063bcad_1_508"/>
          <p:cNvSpPr txBox="1">
            <a:spLocks noGrp="1"/>
          </p:cNvSpPr>
          <p:nvPr>
            <p:ph type="title"/>
          </p:nvPr>
        </p:nvSpPr>
        <p:spPr>
          <a:xfrm>
            <a:off x="618403" y="604797"/>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Primer neurejenega transkripta</a:t>
            </a:r>
            <a:endParaRPr/>
          </a:p>
        </p:txBody>
      </p:sp>
      <p:sp>
        <p:nvSpPr>
          <p:cNvPr id="643" name="Google Shape;643;g30ac063bcad_1_508"/>
          <p:cNvSpPr txBox="1"/>
          <p:nvPr/>
        </p:nvSpPr>
        <p:spPr>
          <a:xfrm>
            <a:off x="754650" y="1477988"/>
            <a:ext cx="10682700" cy="4410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sl-SI" sz="2000">
                <a:highlight>
                  <a:srgbClr val="FFFF00"/>
                </a:highlight>
                <a:latin typeface="Calibri"/>
                <a:ea typeface="Calibri"/>
                <a:cs typeface="Calibri"/>
                <a:sym typeface="Calibri"/>
              </a:rPr>
              <a:t>One participant said</a:t>
            </a:r>
            <a:r>
              <a:rPr lang="sl-SI" sz="2000">
                <a:latin typeface="Calibri"/>
                <a:ea typeface="Calibri"/>
                <a:cs typeface="Calibri"/>
                <a:sym typeface="Calibri"/>
              </a:rPr>
              <a:t>, “Rehabilitation is a meaningful treatment approach and creates more attention to my tasks but not major change of my stress condition”. A</a:t>
            </a:r>
            <a:r>
              <a:rPr lang="sl-SI" sz="2000">
                <a:highlight>
                  <a:srgbClr val="FFFF00"/>
                </a:highlight>
                <a:latin typeface="Calibri"/>
                <a:ea typeface="Calibri"/>
                <a:cs typeface="Calibri"/>
                <a:sym typeface="Calibri"/>
              </a:rPr>
              <a:t>nother client replied</a:t>
            </a:r>
            <a:r>
              <a:rPr lang="sl-SI" sz="2000">
                <a:latin typeface="Calibri"/>
                <a:ea typeface="Calibri"/>
                <a:cs typeface="Calibri"/>
                <a:sym typeface="Calibri"/>
              </a:rPr>
              <a:t>, “Rehabilitation services improved physical and mental condition and mental condition–wise, it is improved cognitive function”. </a:t>
            </a:r>
            <a:r>
              <a:rPr lang="sl-SI" sz="2000">
                <a:highlight>
                  <a:srgbClr val="FFFF00"/>
                </a:highlight>
                <a:latin typeface="Calibri"/>
                <a:ea typeface="Calibri"/>
                <a:cs typeface="Calibri"/>
                <a:sym typeface="Calibri"/>
              </a:rPr>
              <a:t>Another interviewee provided comments</a:t>
            </a:r>
            <a:r>
              <a:rPr lang="sl-SI" sz="2000">
                <a:latin typeface="Calibri"/>
                <a:ea typeface="Calibri"/>
                <a:cs typeface="Calibri"/>
                <a:sym typeface="Calibri"/>
              </a:rPr>
              <a:t> “I like the activities which are provided in the rehabilitation center, for example - timely doing functional activities enhance concentration, and attention in one specific task, maintain daily living activities and improve the social interaction, increase perceptions and cognition”. </a:t>
            </a:r>
            <a:r>
              <a:rPr lang="sl-SI" sz="2000">
                <a:highlight>
                  <a:srgbClr val="FFFF00"/>
                </a:highlight>
                <a:latin typeface="Calibri"/>
                <a:ea typeface="Calibri"/>
                <a:cs typeface="Calibri"/>
                <a:sym typeface="Calibri"/>
              </a:rPr>
              <a:t>Few participants comments</a:t>
            </a:r>
            <a:r>
              <a:rPr lang="sl-SI" sz="2000">
                <a:latin typeface="Calibri"/>
                <a:ea typeface="Calibri"/>
                <a:cs typeface="Calibri"/>
                <a:sym typeface="Calibri"/>
              </a:rPr>
              <a:t>, regarding feelings of home, workplace, and other areas after received rehabilitation program, they stated, “it hasn’t changed significantly at home but as soon as I went on my workplace or outside occasionally to meet my friends, colleague or neighbour, they mentioned about positive changes occur in my attention and behaviour, therefore, I think this is definitely due to the rehabilitation program”. “</a:t>
            </a:r>
            <a:r>
              <a:rPr lang="sl-SI" sz="2000">
                <a:highlight>
                  <a:srgbClr val="FFFF00"/>
                </a:highlight>
                <a:latin typeface="Calibri"/>
                <a:ea typeface="Calibri"/>
                <a:cs typeface="Calibri"/>
                <a:sym typeface="Calibri"/>
              </a:rPr>
              <a:t>The last participant</a:t>
            </a:r>
            <a:r>
              <a:rPr lang="sl-SI" sz="2000">
                <a:latin typeface="Calibri"/>
                <a:ea typeface="Calibri"/>
                <a:cs typeface="Calibri"/>
                <a:sym typeface="Calibri"/>
              </a:rPr>
              <a:t> given no comments either rehabilitation program can bring positive or negative things regarding attention and concentration”.</a:t>
            </a:r>
            <a:endParaRPr sz="2000">
              <a:latin typeface="Calibri"/>
              <a:ea typeface="Calibri"/>
              <a:cs typeface="Calibri"/>
              <a:sym typeface="Calibri"/>
            </a:endParaRPr>
          </a:p>
        </p:txBody>
      </p:sp>
      <p:sp>
        <p:nvSpPr>
          <p:cNvPr id="644" name="Google Shape;644;g30ac063bcad_1_508"/>
          <p:cNvSpPr txBox="1"/>
          <p:nvPr/>
        </p:nvSpPr>
        <p:spPr>
          <a:xfrm>
            <a:off x="7698150" y="5944575"/>
            <a:ext cx="39420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u="sng">
                <a:solidFill>
                  <a:schemeClr val="hlink"/>
                </a:solidFill>
                <a:latin typeface="Calibri"/>
                <a:ea typeface="Calibri"/>
                <a:cs typeface="Calibri"/>
                <a:sym typeface="Calibri"/>
                <a:hlinkClick r:id="rId4"/>
              </a:rPr>
              <a:t>VIR</a:t>
            </a:r>
            <a:endParaRPr sz="1800" i="1">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8"/>
        <p:cNvGrpSpPr/>
        <p:nvPr/>
      </p:nvGrpSpPr>
      <p:grpSpPr>
        <a:xfrm>
          <a:off x="0" y="0"/>
          <a:ext cx="0" cy="0"/>
          <a:chOff x="0" y="0"/>
          <a:chExt cx="0" cy="0"/>
        </a:xfrm>
      </p:grpSpPr>
      <p:sp>
        <p:nvSpPr>
          <p:cNvPr id="649" name="Google Shape;649;g30ac063bcad_1_528"/>
          <p:cNvSpPr txBox="1">
            <a:spLocks noGrp="1"/>
          </p:cNvSpPr>
          <p:nvPr>
            <p:ph type="title"/>
          </p:nvPr>
        </p:nvSpPr>
        <p:spPr>
          <a:xfrm>
            <a:off x="647703" y="736697"/>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Dodatne informacije o intervjuju</a:t>
            </a:r>
            <a:endParaRPr/>
          </a:p>
        </p:txBody>
      </p:sp>
      <p:sp>
        <p:nvSpPr>
          <p:cNvPr id="650" name="Google Shape;650;g30ac063bcad_1_528"/>
          <p:cNvSpPr txBox="1"/>
          <p:nvPr/>
        </p:nvSpPr>
        <p:spPr>
          <a:xfrm>
            <a:off x="1622025" y="5697775"/>
            <a:ext cx="3731700" cy="10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sp>
        <p:nvSpPr>
          <p:cNvPr id="651" name="Google Shape;651;g30ac063bcad_1_528"/>
          <p:cNvSpPr txBox="1"/>
          <p:nvPr/>
        </p:nvSpPr>
        <p:spPr>
          <a:xfrm>
            <a:off x="908550" y="1554200"/>
            <a:ext cx="103749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000">
                <a:solidFill>
                  <a:schemeClr val="dk1"/>
                </a:solidFill>
                <a:latin typeface="Calibri"/>
                <a:ea typeface="Calibri"/>
                <a:cs typeface="Calibri"/>
                <a:sym typeface="Calibri"/>
              </a:rPr>
              <a:t>Dodatne informacije, ki opišejo okoliščine in temo intervjuja, avtorji predstavijo v ločenem dokumentu Preglednica intervjujev. </a:t>
            </a:r>
            <a:endParaRPr sz="2000">
              <a:latin typeface="Calibri"/>
              <a:ea typeface="Calibri"/>
              <a:cs typeface="Calibri"/>
              <a:sym typeface="Calibri"/>
            </a:endParaRPr>
          </a:p>
        </p:txBody>
      </p:sp>
      <p:graphicFrame>
        <p:nvGraphicFramePr>
          <p:cNvPr id="652" name="Google Shape;652;g30ac063bcad_1_528"/>
          <p:cNvGraphicFramePr/>
          <p:nvPr/>
        </p:nvGraphicFramePr>
        <p:xfrm>
          <a:off x="1407400" y="2369950"/>
          <a:ext cx="9505900" cy="4480500"/>
        </p:xfrm>
        <a:graphic>
          <a:graphicData uri="http://schemas.openxmlformats.org/drawingml/2006/table">
            <a:tbl>
              <a:tblPr>
                <a:noFill/>
                <a:tableStyleId>{C1A27DE8-1128-4700-B5D1-B3A8DF80FA83}</a:tableStyleId>
              </a:tblPr>
              <a:tblGrid>
                <a:gridCol w="4752950">
                  <a:extLst>
                    <a:ext uri="{9D8B030D-6E8A-4147-A177-3AD203B41FA5}">
                      <a16:colId xmlns:a16="http://schemas.microsoft.com/office/drawing/2014/main" val="20000"/>
                    </a:ext>
                  </a:extLst>
                </a:gridCol>
                <a:gridCol w="4752950">
                  <a:extLst>
                    <a:ext uri="{9D8B030D-6E8A-4147-A177-3AD203B41FA5}">
                      <a16:colId xmlns:a16="http://schemas.microsoft.com/office/drawing/2014/main" val="20001"/>
                    </a:ext>
                  </a:extLst>
                </a:gridCol>
              </a:tblGrid>
              <a:tr h="386825">
                <a:tc>
                  <a:txBody>
                    <a:bodyPr/>
                    <a:lstStyle/>
                    <a:p>
                      <a:pPr marL="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Obvezna polja v preglednici:</a:t>
                      </a:r>
                      <a:endParaRPr sz="1800">
                        <a:latin typeface="Calibri"/>
                        <a:ea typeface="Calibri"/>
                        <a:cs typeface="Calibri"/>
                        <a:sym typeface="Calibri"/>
                      </a:endParaRPr>
                    </a:p>
                  </a:txBody>
                  <a:tcPr marL="91425" marR="91425" marT="91425" marB="91425"/>
                </a:tc>
                <a:tc>
                  <a:txBody>
                    <a:bodyPr/>
                    <a:lstStyle/>
                    <a:p>
                      <a:pPr marL="0" lvl="0" indent="0" algn="l" rtl="0">
                        <a:lnSpc>
                          <a:spcPct val="100000"/>
                        </a:lnSpc>
                        <a:spcBef>
                          <a:spcPts val="0"/>
                        </a:spcBef>
                        <a:spcAft>
                          <a:spcPts val="0"/>
                        </a:spcAft>
                        <a:buNone/>
                      </a:pPr>
                      <a:r>
                        <a:rPr lang="sl-SI" sz="1800">
                          <a:latin typeface="Calibri"/>
                          <a:ea typeface="Calibri"/>
                          <a:cs typeface="Calibri"/>
                          <a:sym typeface="Calibri"/>
                        </a:rPr>
                        <a:t>Izbirne vsebine – demografija:</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404400">
                <a:tc>
                  <a:txBody>
                    <a:bodyPr/>
                    <a:lstStyle/>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številka intervjuja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starost oz. leto rojstva intervjuvanca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spol intervjuvanca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datum intervjuja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lokacija intervjuja (doma, pisarna, park …)</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št. strani prepisa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ime podatkovne datoteke z besedilom intervjuja</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800">
                        <a:latin typeface="Calibri"/>
                        <a:ea typeface="Calibri"/>
                        <a:cs typeface="Calibri"/>
                        <a:sym typeface="Calibri"/>
                      </a:endParaRPr>
                    </a:p>
                  </a:txBody>
                  <a:tcPr marL="91425" marR="91425" marT="91425" marB="91425"/>
                </a:tc>
                <a:tc>
                  <a:txBody>
                    <a:bodyPr/>
                    <a:lstStyle/>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kraj prebivanja ali regija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etnična pripadnost</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država rojstva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delo oziroma zaposlitev (zaposlitveni status, položaj na delovnem mestu); če ni zaposlitve (nezaposlen, se izobražuje (dijak, študent), poklicno usposabljanje, trajna delovna nezmožnost, upokojenec, gospodinjec …)</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poklic oziroma poklicna kvalifikacija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izobrazba oz. zadnja šola, ki ste jo končali, redno ali izredno: stopnja in smer/področje</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teme intervjuja</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l-SI" sz="1800">
                          <a:solidFill>
                            <a:schemeClr val="dk1"/>
                          </a:solidFill>
                          <a:latin typeface="Calibri"/>
                          <a:ea typeface="Calibri"/>
                          <a:cs typeface="Calibri"/>
                          <a:sym typeface="Calibri"/>
                        </a:rPr>
                        <a:t>drugo</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6"/>
        <p:cNvGrpSpPr/>
        <p:nvPr/>
      </p:nvGrpSpPr>
      <p:grpSpPr>
        <a:xfrm>
          <a:off x="0" y="0"/>
          <a:ext cx="0" cy="0"/>
          <a:chOff x="0" y="0"/>
          <a:chExt cx="0" cy="0"/>
        </a:xfrm>
      </p:grpSpPr>
      <p:sp>
        <p:nvSpPr>
          <p:cNvPr id="657" name="Google Shape;657;g30ac063bcad_1_516"/>
          <p:cNvSpPr txBox="1">
            <a:spLocks noGrp="1"/>
          </p:cNvSpPr>
          <p:nvPr>
            <p:ph type="title"/>
          </p:nvPr>
        </p:nvSpPr>
        <p:spPr>
          <a:xfrm>
            <a:off x="647703" y="736697"/>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Arhivsko gradivo</a:t>
            </a:r>
            <a:endParaRPr/>
          </a:p>
        </p:txBody>
      </p:sp>
      <p:sp>
        <p:nvSpPr>
          <p:cNvPr id="658" name="Google Shape;658;g30ac063bcad_1_516"/>
          <p:cNvSpPr txBox="1"/>
          <p:nvPr/>
        </p:nvSpPr>
        <p:spPr>
          <a:xfrm>
            <a:off x="1030650" y="5856650"/>
            <a:ext cx="39420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sp>
        <p:nvSpPr>
          <p:cNvPr id="659" name="Google Shape;659;g30ac063bcad_1_516"/>
          <p:cNvSpPr txBox="1"/>
          <p:nvPr/>
        </p:nvSpPr>
        <p:spPr>
          <a:xfrm>
            <a:off x="908550" y="1554200"/>
            <a:ext cx="10374900" cy="466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SI" sz="2000">
                <a:solidFill>
                  <a:schemeClr val="dk1"/>
                </a:solidFill>
                <a:latin typeface="Calibri"/>
                <a:ea typeface="Calibri"/>
                <a:cs typeface="Calibri"/>
                <a:sym typeface="Calibri"/>
              </a:rPr>
              <a:t>Več kot samo citiranje virov. </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Za izhodišče razmišljanja navajamo nekaj vprašanj:</a:t>
            </a:r>
            <a:endParaRPr sz="2000">
              <a:solidFill>
                <a:schemeClr val="dk1"/>
              </a:solidFill>
              <a:latin typeface="Calibri"/>
              <a:ea typeface="Calibri"/>
              <a:cs typeface="Calibri"/>
              <a:sym typeface="Calibri"/>
            </a:endParaRPr>
          </a:p>
          <a:p>
            <a:pPr marL="228600" lvl="0" indent="-22860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          Kaj je najmanjša preučevana enota v raziskavi?</a:t>
            </a:r>
            <a:endParaRPr sz="2000">
              <a:solidFill>
                <a:schemeClr val="dk1"/>
              </a:solidFill>
              <a:latin typeface="Calibri"/>
              <a:ea typeface="Calibri"/>
              <a:cs typeface="Calibri"/>
              <a:sym typeface="Calibri"/>
            </a:endParaRPr>
          </a:p>
          <a:p>
            <a:pPr marL="228600" lvl="0" indent="-22860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          Katere informacije imajo potencial za ponovno uporabo v naslednjih raziskavah?</a:t>
            </a:r>
            <a:endParaRPr sz="2000">
              <a:solidFill>
                <a:schemeClr val="dk1"/>
              </a:solidFill>
              <a:latin typeface="Calibri"/>
              <a:ea typeface="Calibri"/>
              <a:cs typeface="Calibri"/>
              <a:sym typeface="Calibri"/>
            </a:endParaRPr>
          </a:p>
          <a:p>
            <a:pPr marL="228600" lvl="0" indent="-22860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          Kako bi morali biti pripravljeni podatki, da bi lahko imela podatkovna objava status znanstvene objave?</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Primer podatkovne objave iz ADP:</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Mezzoli, E. (2022). Historični podatki o delovni sili, 1945–1947: Cona A-AMG-Venezia Giulia (Zvezna vojaška vlada) [podatkovna datoteka]. Ljubljana: Univerza v Ljubljani, Arhiv družboslovnih podatkov. ADP – IDNo: HDS47,</a:t>
            </a:r>
            <a:r>
              <a:rPr lang="sl-SI" sz="200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sl-SI" sz="2000" u="sng">
                <a:solidFill>
                  <a:schemeClr val="hlink"/>
                </a:solidFill>
                <a:latin typeface="Calibri"/>
                <a:ea typeface="Calibri"/>
                <a:cs typeface="Calibri"/>
                <a:sym typeface="Calibri"/>
                <a:hlinkClick r:id="rId4"/>
              </a:rPr>
              <a:t>https://doi.org/10.17898/ADP_HDS47_V1</a:t>
            </a:r>
            <a:r>
              <a:rPr lang="sl-SI"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g30ac063bcad_1_543"/>
          <p:cNvSpPr txBox="1">
            <a:spLocks noGrp="1"/>
          </p:cNvSpPr>
          <p:nvPr>
            <p:ph type="title"/>
          </p:nvPr>
        </p:nvSpPr>
        <p:spPr>
          <a:xfrm>
            <a:off x="647703" y="736697"/>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Arhivsko gradivo</a:t>
            </a:r>
            <a:endParaRPr/>
          </a:p>
        </p:txBody>
      </p:sp>
      <p:sp>
        <p:nvSpPr>
          <p:cNvPr id="665" name="Google Shape;665;g30ac063bcad_1_543"/>
          <p:cNvSpPr txBox="1"/>
          <p:nvPr/>
        </p:nvSpPr>
        <p:spPr>
          <a:xfrm>
            <a:off x="8445500" y="5211875"/>
            <a:ext cx="3487800" cy="15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sp>
        <p:nvSpPr>
          <p:cNvPr id="666" name="Google Shape;666;g30ac063bcad_1_543"/>
          <p:cNvSpPr txBox="1"/>
          <p:nvPr/>
        </p:nvSpPr>
        <p:spPr>
          <a:xfrm>
            <a:off x="908550" y="1554200"/>
            <a:ext cx="10374900" cy="466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SI" sz="1800" b="1">
                <a:solidFill>
                  <a:schemeClr val="dk1"/>
                </a:solidFill>
                <a:latin typeface="Calibri"/>
                <a:ea typeface="Calibri"/>
                <a:cs typeface="Calibri"/>
                <a:sym typeface="Calibri"/>
              </a:rPr>
              <a:t>Preglednica arhivskih dokumentov</a:t>
            </a:r>
            <a:endParaRPr sz="1800"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Lokacija vira: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ime arhiva oziroma organizacije, ki hrani gradivo</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arhivski fond (škatla)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kdo je ustvaril dokument</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arhivska št. dokumenta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ime dokumenta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datum nastanka dokumenta</a:t>
            </a:r>
            <a:endParaRPr sz="18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Dostopnost vira: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jezik dokumenta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režim dostopa do dokumenta (poln, omejen …)</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spletna povezava (če obstaja)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datum dostopanja do dokumenta</a:t>
            </a:r>
            <a:endParaRPr sz="18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Vsebina: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ime in priimek človeka ali druge enote raziskovanja</a:t>
            </a:r>
            <a:endParaRPr sz="1800">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ključne besede</a:t>
            </a:r>
            <a:endParaRPr sz="18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r>
              <a:rPr lang="sl-SI" sz="1800">
                <a:solidFill>
                  <a:schemeClr val="dk1"/>
                </a:solidFill>
                <a:latin typeface="Calibri"/>
                <a:ea typeface="Calibri"/>
                <a:cs typeface="Calibri"/>
                <a:sym typeface="Calibri"/>
              </a:rPr>
              <a:t>̶          Opombe: zanimive informacije (glede na naravo raziskovanja)</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0"/>
        <p:cNvGrpSpPr/>
        <p:nvPr/>
      </p:nvGrpSpPr>
      <p:grpSpPr>
        <a:xfrm>
          <a:off x="0" y="0"/>
          <a:ext cx="0" cy="0"/>
          <a:chOff x="0" y="0"/>
          <a:chExt cx="0" cy="0"/>
        </a:xfrm>
      </p:grpSpPr>
      <p:sp>
        <p:nvSpPr>
          <p:cNvPr id="671" name="Google Shape;671;g30ac063bcad_1_550"/>
          <p:cNvSpPr txBox="1">
            <a:spLocks noGrp="1"/>
          </p:cNvSpPr>
          <p:nvPr>
            <p:ph type="title"/>
          </p:nvPr>
        </p:nvSpPr>
        <p:spPr>
          <a:xfrm>
            <a:off x="647703" y="736697"/>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Ostale predloge</a:t>
            </a:r>
            <a:endParaRPr/>
          </a:p>
        </p:txBody>
      </p:sp>
      <p:sp>
        <p:nvSpPr>
          <p:cNvPr id="672" name="Google Shape;672;g30ac063bcad_1_550"/>
          <p:cNvSpPr txBox="1"/>
          <p:nvPr/>
        </p:nvSpPr>
        <p:spPr>
          <a:xfrm>
            <a:off x="1030650" y="5856650"/>
            <a:ext cx="39420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sp>
        <p:nvSpPr>
          <p:cNvPr id="673" name="Google Shape;673;g30ac063bcad_1_550"/>
          <p:cNvSpPr txBox="1"/>
          <p:nvPr/>
        </p:nvSpPr>
        <p:spPr>
          <a:xfrm>
            <a:off x="967175" y="1993825"/>
            <a:ext cx="10374900" cy="466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SI" sz="2000">
                <a:solidFill>
                  <a:schemeClr val="dk1"/>
                </a:solidFill>
                <a:latin typeface="Calibri"/>
                <a:ea typeface="Calibri"/>
                <a:cs typeface="Calibri"/>
                <a:sym typeface="Calibri"/>
              </a:rPr>
              <a:t>V priročniku so tudi priporočila za:</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sl-SI" sz="2000">
                <a:solidFill>
                  <a:schemeClr val="dk1"/>
                </a:solidFill>
                <a:latin typeface="Calibri"/>
                <a:ea typeface="Calibri"/>
                <a:cs typeface="Calibri"/>
                <a:sym typeface="Calibri"/>
              </a:rPr>
              <a:t>Predloga za fokusno skupino</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sl-SI" sz="2000">
                <a:solidFill>
                  <a:schemeClr val="dk1"/>
                </a:solidFill>
                <a:latin typeface="Calibri"/>
                <a:ea typeface="Calibri"/>
                <a:cs typeface="Calibri"/>
                <a:sym typeface="Calibri"/>
              </a:rPr>
              <a:t>Predloga za več fokusnih skupin</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sl-SI" sz="2000">
                <a:solidFill>
                  <a:schemeClr val="dk1"/>
                </a:solidFill>
                <a:latin typeface="Calibri"/>
                <a:ea typeface="Calibri"/>
                <a:cs typeface="Calibri"/>
                <a:sym typeface="Calibri"/>
              </a:rPr>
              <a:t>Predloga za preglednico fotografij, slik in drugih upodobitev</a:t>
            </a:r>
            <a:endParaRPr sz="200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Clr>
                <a:schemeClr val="dk1"/>
              </a:buClr>
              <a:buSzPts val="2000"/>
              <a:buFont typeface="Calibri"/>
              <a:buChar char="-"/>
            </a:pPr>
            <a:r>
              <a:rPr lang="sl-SI" sz="2000">
                <a:solidFill>
                  <a:schemeClr val="dk1"/>
                </a:solidFill>
                <a:latin typeface="Calibri"/>
                <a:ea typeface="Calibri"/>
                <a:cs typeface="Calibri"/>
                <a:sym typeface="Calibri"/>
              </a:rPr>
              <a:t>Načrt za preglednico analiziranih besedil</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sl-SI" sz="2000">
                <a:solidFill>
                  <a:schemeClr val="dk1"/>
                </a:solidFill>
                <a:latin typeface="Calibri"/>
                <a:ea typeface="Calibri"/>
                <a:cs typeface="Calibri"/>
                <a:sym typeface="Calibri"/>
              </a:rPr>
              <a:t>Skupaj s povezavami na kvalitativne raziskave, ki so že objavljene v ADP.</a:t>
            </a:r>
            <a:endParaRPr sz="2000">
              <a:solidFill>
                <a:schemeClr val="dk1"/>
              </a:solidFill>
              <a:latin typeface="Calibri"/>
              <a:ea typeface="Calibri"/>
              <a:cs typeface="Calibri"/>
              <a:sym typeface="Calibri"/>
            </a:endParaRPr>
          </a:p>
        </p:txBody>
      </p:sp>
      <p:pic>
        <p:nvPicPr>
          <p:cNvPr id="674" name="Google Shape;674;g30ac063bcad_1_550">
            <a:hlinkClick r:id="rId4"/>
          </p:cNvPr>
          <p:cNvPicPr preferRelativeResize="0"/>
          <p:nvPr/>
        </p:nvPicPr>
        <p:blipFill>
          <a:blip r:embed="rId5">
            <a:alphaModFix/>
          </a:blip>
          <a:stretch>
            <a:fillRect/>
          </a:stretch>
        </p:blipFill>
        <p:spPr>
          <a:xfrm>
            <a:off x="4941275" y="4633550"/>
            <a:ext cx="6400800" cy="990600"/>
          </a:xfrm>
          <a:prstGeom prst="rect">
            <a:avLst/>
          </a:prstGeom>
          <a:noFill/>
          <a:ln>
            <a:noFill/>
          </a:ln>
        </p:spPr>
      </p:pic>
      <p:pic>
        <p:nvPicPr>
          <p:cNvPr id="675" name="Google Shape;675;g30ac063bcad_1_550"/>
          <p:cNvPicPr preferRelativeResize="0"/>
          <p:nvPr/>
        </p:nvPicPr>
        <p:blipFill>
          <a:blip r:embed="rId6">
            <a:alphaModFix/>
          </a:blip>
          <a:stretch>
            <a:fillRect/>
          </a:stretch>
        </p:blipFill>
        <p:spPr>
          <a:xfrm>
            <a:off x="10038263" y="3499350"/>
            <a:ext cx="1476375" cy="1219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9"/>
        <p:cNvGrpSpPr/>
        <p:nvPr/>
      </p:nvGrpSpPr>
      <p:grpSpPr>
        <a:xfrm>
          <a:off x="0" y="0"/>
          <a:ext cx="0" cy="0"/>
          <a:chOff x="0" y="0"/>
          <a:chExt cx="0" cy="0"/>
        </a:xfrm>
      </p:grpSpPr>
      <p:sp>
        <p:nvSpPr>
          <p:cNvPr id="680" name="Google Shape;680;g30ac063bcad_1_556"/>
          <p:cNvSpPr txBox="1">
            <a:spLocks noGrp="1"/>
          </p:cNvSpPr>
          <p:nvPr>
            <p:ph type="title"/>
          </p:nvPr>
        </p:nvSpPr>
        <p:spPr>
          <a:xfrm>
            <a:off x="647703" y="414322"/>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Arhiviranje spletnih povezav</a:t>
            </a:r>
            <a:endParaRPr/>
          </a:p>
        </p:txBody>
      </p:sp>
      <p:sp>
        <p:nvSpPr>
          <p:cNvPr id="681" name="Google Shape;681;g30ac063bcad_1_556"/>
          <p:cNvSpPr txBox="1"/>
          <p:nvPr/>
        </p:nvSpPr>
        <p:spPr>
          <a:xfrm>
            <a:off x="8357575" y="5988525"/>
            <a:ext cx="36930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800" i="1">
                <a:latin typeface="Calibri"/>
                <a:ea typeface="Calibri"/>
                <a:cs typeface="Calibri"/>
                <a:sym typeface="Calibri"/>
              </a:rPr>
              <a:t>Priročnik za ravnanje s kvalitativnimi podatki za potrebe  arhiviranja in objave v ADP. Bezjak S., (2024), v pripravi</a:t>
            </a:r>
            <a:endParaRPr sz="1800" i="1">
              <a:latin typeface="Calibri"/>
              <a:ea typeface="Calibri"/>
              <a:cs typeface="Calibri"/>
              <a:sym typeface="Calibri"/>
            </a:endParaRPr>
          </a:p>
        </p:txBody>
      </p:sp>
      <p:sp>
        <p:nvSpPr>
          <p:cNvPr id="682" name="Google Shape;682;g30ac063bcad_1_556"/>
          <p:cNvSpPr txBox="1"/>
          <p:nvPr/>
        </p:nvSpPr>
        <p:spPr>
          <a:xfrm>
            <a:off x="351700" y="1554200"/>
            <a:ext cx="11418300" cy="277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SI" sz="2000">
                <a:solidFill>
                  <a:schemeClr val="dk1"/>
                </a:solidFill>
                <a:latin typeface="Calibri"/>
                <a:ea typeface="Calibri"/>
                <a:cs typeface="Calibri"/>
                <a:sym typeface="Calibri"/>
              </a:rPr>
              <a:t>Kadar avtor (i)zbere in obdela primarne vire, ki so objavljeni na svetovnem spletu brez zagotovila, da tam tudi ostanejo ali se ne spremenijo, mora vnaprej razmisliti, kako bo zagotovil preverljivost svoje analize.</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sl-SI" sz="2000">
                <a:solidFill>
                  <a:schemeClr val="dk1"/>
                </a:solidFill>
                <a:latin typeface="Calibri"/>
                <a:ea typeface="Calibri"/>
                <a:cs typeface="Calibri"/>
                <a:sym typeface="Calibri"/>
              </a:rPr>
              <a:t>Storitev </a:t>
            </a:r>
            <a:r>
              <a:rPr lang="sl-SI" sz="2000" u="sng">
                <a:solidFill>
                  <a:schemeClr val="hlink"/>
                </a:solidFill>
                <a:latin typeface="Calibri"/>
                <a:ea typeface="Calibri"/>
                <a:cs typeface="Calibri"/>
                <a:sym typeface="Calibri"/>
                <a:hlinkClick r:id="rId4"/>
              </a:rPr>
              <a:t>Waybackmachine Arhiva svetovnega spleta </a:t>
            </a:r>
            <a:r>
              <a:rPr lang="sl-SI" sz="2000">
                <a:solidFill>
                  <a:schemeClr val="dk1"/>
                </a:solidFill>
                <a:latin typeface="Calibri"/>
                <a:ea typeface="Calibri"/>
                <a:cs typeface="Calibri"/>
                <a:sym typeface="Calibri"/>
              </a:rPr>
              <a:t>oziroma Internet Archive je ena izmed možnosti, da si zagotovimo trajno skrbništvo informacij, pridobljenih iz spletnih virov. V nekaj korakih je v Arhivu svetovnega spleta mogoče arhivirati vsebino, ki se v danem trenutku nahaja na izbrani spletni povezavi.</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sl-SI" sz="2000">
                <a:solidFill>
                  <a:schemeClr val="dk1"/>
                </a:solidFill>
                <a:latin typeface="Calibri"/>
                <a:ea typeface="Calibri"/>
                <a:cs typeface="Calibri"/>
                <a:sym typeface="Calibri"/>
              </a:rPr>
              <a:t>Kuhar, R., Pajnik, M., Učakar, T., Ješe Perković, A., Zalta, A., Mandelc, D. ... Šori, I. (2021). </a:t>
            </a:r>
            <a:r>
              <a:rPr lang="sl-SI" sz="2000" i="1">
                <a:solidFill>
                  <a:schemeClr val="dk1"/>
                </a:solidFill>
                <a:latin typeface="Calibri"/>
                <a:ea typeface="Calibri"/>
                <a:cs typeface="Calibri"/>
                <a:sym typeface="Calibri"/>
              </a:rPr>
              <a:t>Državljanstvo in diskriminacija: Intersekcijski pristop k raziskovanju družbene izključenosti,</a:t>
            </a:r>
            <a:r>
              <a:rPr lang="sl-SI" sz="2000">
                <a:solidFill>
                  <a:schemeClr val="dk1"/>
                </a:solidFill>
                <a:latin typeface="Calibri"/>
                <a:ea typeface="Calibri"/>
                <a:cs typeface="Calibri"/>
                <a:sym typeface="Calibri"/>
              </a:rPr>
              <a:t> 2017 [podatkovna datoteka]. Ljubljana: Univerza v Ljubljani, Arhiv družboslovnih podatkov. ADP – IDNo: INTERD17.</a:t>
            </a:r>
            <a:r>
              <a:rPr lang="sl-SI" sz="2000">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sl-SI" sz="2000" u="sng">
                <a:solidFill>
                  <a:schemeClr val="hlink"/>
                </a:solidFill>
                <a:latin typeface="Calibri"/>
                <a:ea typeface="Calibri"/>
                <a:cs typeface="Calibri"/>
                <a:sym typeface="Calibri"/>
                <a:hlinkClick r:id="rId5"/>
              </a:rPr>
              <a:t>https://doi.org/10.17898/ADP_INTERD17_V1</a:t>
            </a:r>
            <a:endParaRPr sz="2000" u="sng">
              <a:solidFill>
                <a:schemeClr val="hlink"/>
              </a:solidFill>
              <a:latin typeface="Calibri"/>
              <a:ea typeface="Calibri"/>
              <a:cs typeface="Calibri"/>
              <a:sym typeface="Calibri"/>
            </a:endParaRPr>
          </a:p>
          <a:p>
            <a:pPr marL="0" lvl="0" indent="0" algn="l" rtl="0">
              <a:lnSpc>
                <a:spcPct val="100000"/>
              </a:lnSpc>
              <a:spcBef>
                <a:spcPts val="0"/>
              </a:spcBef>
              <a:spcAft>
                <a:spcPts val="0"/>
              </a:spcAft>
              <a:buNone/>
            </a:pPr>
            <a:r>
              <a:rPr lang="sl-SI" sz="2000">
                <a:solidFill>
                  <a:schemeClr val="dk1"/>
                </a:solidFill>
                <a:latin typeface="Calibri"/>
                <a:ea typeface="Calibri"/>
                <a:cs typeface="Calibri"/>
                <a:sym typeface="Calibri"/>
              </a:rPr>
              <a:t>Raziskava vključuje izvirne in arhivirane spletne povezave na medijska poročila spletnih portalov MMC (rtvslo.si), 24ur, Siol in Nova24 na izbrane teme (Zakon o zakonski zvezi in družinskih razmerjih (istospolno usmerjeni), Zakon o tujcih).</a:t>
            </a:r>
            <a:endParaRPr sz="20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500">
              <a:solidFill>
                <a:schemeClr val="dk1"/>
              </a:solidFill>
              <a:latin typeface="Calibri"/>
              <a:ea typeface="Calibri"/>
              <a:cs typeface="Calibri"/>
              <a:sym typeface="Calibri"/>
            </a:endParaRPr>
          </a:p>
          <a:p>
            <a:pPr marL="444500" lvl="0" indent="3175" algn="l" rtl="0">
              <a:lnSpc>
                <a:spcPct val="100000"/>
              </a:lnSpc>
              <a:spcBef>
                <a:spcPts val="0"/>
              </a:spcBef>
              <a:spcAft>
                <a:spcPts val="0"/>
              </a:spcAft>
              <a:buNone/>
            </a:pPr>
            <a:r>
              <a:rPr lang="sl-SI" sz="1800" i="1">
                <a:solidFill>
                  <a:schemeClr val="dk1"/>
                </a:solidFill>
                <a:latin typeface="Calibri"/>
                <a:ea typeface="Calibri"/>
                <a:cs typeface="Calibri"/>
                <a:sym typeface="Calibri"/>
              </a:rPr>
              <a:t>O tem podrobno v:</a:t>
            </a:r>
            <a:endParaRPr sz="1800" i="1">
              <a:solidFill>
                <a:schemeClr val="dk1"/>
              </a:solidFill>
              <a:latin typeface="Calibri"/>
              <a:ea typeface="Calibri"/>
              <a:cs typeface="Calibri"/>
              <a:sym typeface="Calibri"/>
            </a:endParaRPr>
          </a:p>
          <a:p>
            <a:pPr marL="0" lvl="0" indent="447675" algn="l" rtl="0">
              <a:lnSpc>
                <a:spcPct val="100000"/>
              </a:lnSpc>
              <a:spcBef>
                <a:spcPts val="0"/>
              </a:spcBef>
              <a:spcAft>
                <a:spcPts val="0"/>
              </a:spcAft>
              <a:buNone/>
            </a:pPr>
            <a:r>
              <a:rPr lang="sl-SI" sz="1800" i="1">
                <a:solidFill>
                  <a:schemeClr val="dk1"/>
                </a:solidFill>
                <a:latin typeface="Calibri"/>
                <a:ea typeface="Calibri"/>
                <a:cs typeface="Calibri"/>
                <a:sym typeface="Calibri"/>
              </a:rPr>
              <a:t>Štebe J. (2024). </a:t>
            </a:r>
            <a:r>
              <a:rPr lang="sl-SI" sz="1800" i="1" u="sng">
                <a:solidFill>
                  <a:schemeClr val="hlink"/>
                </a:solidFill>
                <a:latin typeface="Calibri"/>
                <a:ea typeface="Calibri"/>
                <a:cs typeface="Calibri"/>
                <a:sym typeface="Calibri"/>
                <a:hlinkClick r:id="rId6"/>
              </a:rPr>
              <a:t>Strojna prevedba internetnih naslovov novičarskih </a:t>
            </a:r>
            <a:endParaRPr sz="1800" i="1">
              <a:solidFill>
                <a:schemeClr val="dk1"/>
              </a:solidFill>
              <a:latin typeface="Calibri"/>
              <a:ea typeface="Calibri"/>
              <a:cs typeface="Calibri"/>
              <a:sym typeface="Calibri"/>
            </a:endParaRPr>
          </a:p>
          <a:p>
            <a:pPr marL="444500" lvl="0" indent="3175" algn="l" rtl="0">
              <a:lnSpc>
                <a:spcPct val="100000"/>
              </a:lnSpc>
              <a:spcBef>
                <a:spcPts val="0"/>
              </a:spcBef>
              <a:spcAft>
                <a:spcPts val="0"/>
              </a:spcAft>
              <a:buNone/>
            </a:pPr>
            <a:r>
              <a:rPr lang="sl-SI" sz="1800" i="1" u="sng">
                <a:solidFill>
                  <a:schemeClr val="hlink"/>
                </a:solidFill>
                <a:latin typeface="Calibri"/>
                <a:ea typeface="Calibri"/>
                <a:cs typeface="Calibri"/>
                <a:sym typeface="Calibri"/>
                <a:hlinkClick r:id="rId6"/>
              </a:rPr>
              <a:t>prispevkov v naslov na Wayback Archive</a:t>
            </a:r>
            <a:r>
              <a:rPr lang="sl-SI" sz="1800" i="1">
                <a:solidFill>
                  <a:schemeClr val="dk1"/>
                </a:solidFill>
                <a:latin typeface="Calibri"/>
                <a:ea typeface="Calibri"/>
                <a:cs typeface="Calibri"/>
                <a:sym typeface="Calibri"/>
              </a:rPr>
              <a:t>. Konferenca Jezikovane </a:t>
            </a:r>
            <a:endParaRPr sz="1800" i="1">
              <a:solidFill>
                <a:schemeClr val="dk1"/>
              </a:solidFill>
              <a:latin typeface="Calibri"/>
              <a:ea typeface="Calibri"/>
              <a:cs typeface="Calibri"/>
              <a:sym typeface="Calibri"/>
            </a:endParaRPr>
          </a:p>
          <a:p>
            <a:pPr marL="444500" lvl="0" indent="3175" algn="l" rtl="0">
              <a:lnSpc>
                <a:spcPct val="100000"/>
              </a:lnSpc>
              <a:spcBef>
                <a:spcPts val="0"/>
              </a:spcBef>
              <a:spcAft>
                <a:spcPts val="0"/>
              </a:spcAft>
              <a:buClr>
                <a:schemeClr val="dk1"/>
              </a:buClr>
              <a:buSzPts val="1100"/>
              <a:buFont typeface="Arial"/>
              <a:buNone/>
            </a:pPr>
            <a:r>
              <a:rPr lang="sl-SI" sz="1800" i="1">
                <a:solidFill>
                  <a:schemeClr val="dk1"/>
                </a:solidFill>
                <a:latin typeface="Calibri"/>
                <a:ea typeface="Calibri"/>
                <a:cs typeface="Calibri"/>
                <a:sym typeface="Calibri"/>
              </a:rPr>
              <a:t>tehnologije in ditalna humanistika. Ljubljana</a:t>
            </a:r>
            <a:endParaRPr sz="1800" i="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6"/>
        <p:cNvGrpSpPr/>
        <p:nvPr/>
      </p:nvGrpSpPr>
      <p:grpSpPr>
        <a:xfrm>
          <a:off x="0" y="0"/>
          <a:ext cx="0" cy="0"/>
          <a:chOff x="0" y="0"/>
          <a:chExt cx="0" cy="0"/>
        </a:xfrm>
      </p:grpSpPr>
      <p:sp>
        <p:nvSpPr>
          <p:cNvPr id="687" name="Google Shape;687;g30ac063bcad_1_567"/>
          <p:cNvSpPr txBox="1">
            <a:spLocks noGrp="1"/>
          </p:cNvSpPr>
          <p:nvPr>
            <p:ph type="title"/>
          </p:nvPr>
        </p:nvSpPr>
        <p:spPr>
          <a:xfrm>
            <a:off x="1424351" y="414900"/>
            <a:ext cx="69723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Merila za sprejem v ADP</a:t>
            </a:r>
            <a:endParaRPr/>
          </a:p>
        </p:txBody>
      </p:sp>
      <p:sp>
        <p:nvSpPr>
          <p:cNvPr id="688" name="Google Shape;688;g30ac063bcad_1_567"/>
          <p:cNvSpPr txBox="1">
            <a:spLocks noGrp="1"/>
          </p:cNvSpPr>
          <p:nvPr>
            <p:ph type="body" idx="1"/>
          </p:nvPr>
        </p:nvSpPr>
        <p:spPr>
          <a:xfrm>
            <a:off x="381000" y="1299300"/>
            <a:ext cx="10972800" cy="516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l-SI" sz="1800" b="1">
                <a:solidFill>
                  <a:schemeClr val="dk1"/>
                </a:solidFill>
              </a:rPr>
              <a:t>1.) Kontinuiranost raziskovanja</a:t>
            </a:r>
            <a:endParaRPr sz="1800" b="1">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sl-SI" sz="1800">
                <a:solidFill>
                  <a:schemeClr val="dk1"/>
                </a:solidFill>
              </a:rPr>
              <a:t>Raziskave, ki so del serij raziskav, so praviloma bolje ocenjene kot samostojna ad-hoc raziskovanja. To so v večini primerov raziskovanja, ki so del raziskovalne tradicije, npr. seriji raziskav Slovensko javno mnenje ali Politbarometer.</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sl-SI" sz="1800" b="1">
                <a:solidFill>
                  <a:schemeClr val="dk1"/>
                </a:solidFill>
              </a:rPr>
              <a:t>2.) Primerljivost raziskovanja</a:t>
            </a:r>
            <a:endParaRPr sz="1800" b="1">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sl-SI" sz="1800">
                <a:solidFill>
                  <a:schemeClr val="dk1"/>
                </a:solidFill>
              </a:rPr>
              <a:t>Raziskave, ki omogočajo medčasovne ali geografske primerjave, so praviloma bolje ocenjene. Med njih spadajo tudi raziskave, ki so del mednarodnega raziskovanja, kot je npr. ISSP, Evropska družboslovna raziskava, raziskovanje Eurostata oziroma raziskave, ki vsebujejo podatke drugih držav.</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sl-SI" sz="1800" b="1">
                <a:solidFill>
                  <a:schemeClr val="dk1"/>
                </a:solidFill>
              </a:rPr>
              <a:t>3.) Kakovostno vzorčenje in ustrezna populacija</a:t>
            </a:r>
            <a:endParaRPr sz="1800" b="1">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sl-SI" sz="1800">
                <a:solidFill>
                  <a:schemeClr val="dk1"/>
                </a:solidFill>
              </a:rPr>
              <a:t>Raziskave, pri katerih se uporablja vzorčenje, ki omogoča metodološko ustreznejše posploševanje na populacijo, so praviloma bolje ocenjene. Pokritje celotne populacije ali večstopenjsko slučajno stratificirano vzorčenje s Centralnim registrom prebivalstva kot vzorčnim okvirom se pojmuje kot ustreznejše vzorčenje od slučajnega vzorčenja s telefonskim imenikom kot vzorčnim okvirjem ter neslučajnimi vzorci, kot so kvotni ali priložnostni vzorci (pri npr. spletnem zbiranju podatkov). Raziskave, ki so omejene na manj splošno populacijo, imajo praviloma nižjo oceno.</a:t>
            </a:r>
            <a:endParaRPr sz="1800">
              <a:solidFill>
                <a:schemeClr val="dk1"/>
              </a:solidFill>
            </a:endParaRPr>
          </a:p>
          <a:p>
            <a:pPr marL="0" lvl="0" indent="0" algn="l" rtl="0">
              <a:lnSpc>
                <a:spcPct val="90000"/>
              </a:lnSpc>
              <a:spcBef>
                <a:spcPts val="1200"/>
              </a:spcBef>
              <a:spcAft>
                <a:spcPts val="0"/>
              </a:spcAft>
              <a:buClr>
                <a:srgbClr val="000000"/>
              </a:buClr>
              <a:buSzPts val="1600"/>
              <a:buNone/>
            </a:pPr>
            <a:endParaRPr sz="1800"/>
          </a:p>
        </p:txBody>
      </p:sp>
      <p:sp>
        <p:nvSpPr>
          <p:cNvPr id="689" name="Google Shape;689;g30ac063bcad_1_567"/>
          <p:cNvSpPr txBox="1"/>
          <p:nvPr/>
        </p:nvSpPr>
        <p:spPr>
          <a:xfrm>
            <a:off x="9012100" y="60374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sz="1200" u="sng">
                <a:solidFill>
                  <a:schemeClr val="hlink"/>
                </a:solidFill>
                <a:hlinkClick r:id="rId4"/>
              </a:rPr>
              <a:t>https://www.adp.fdv.uni-lj.si/deli/merila/</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0ac361b7fa_1_70"/>
          <p:cNvSpPr txBox="1">
            <a:spLocks noGrp="1"/>
          </p:cNvSpPr>
          <p:nvPr>
            <p:ph type="title"/>
          </p:nvPr>
        </p:nvSpPr>
        <p:spPr>
          <a:xfrm>
            <a:off x="796753" y="1238222"/>
            <a:ext cx="105156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Kritično za objavo podatkov</a:t>
            </a:r>
            <a:endParaRPr/>
          </a:p>
        </p:txBody>
      </p:sp>
      <p:sp>
        <p:nvSpPr>
          <p:cNvPr id="270" name="Google Shape;270;g30ac361b7fa_1_70"/>
          <p:cNvSpPr txBox="1">
            <a:spLocks noGrp="1"/>
          </p:cNvSpPr>
          <p:nvPr>
            <p:ph type="body" idx="1"/>
          </p:nvPr>
        </p:nvSpPr>
        <p:spPr>
          <a:xfrm>
            <a:off x="838200" y="2218098"/>
            <a:ext cx="7964100" cy="399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sl-SI" sz="2400"/>
              <a:t>Skrbno, pravočasno pripravim Načrt ravnanja z raziskovalnimi podatki, ki zadeva vse faze življenjskega kroga podatkov.</a:t>
            </a:r>
            <a:endParaRPr/>
          </a:p>
          <a:p>
            <a:pPr marL="0" lvl="0" indent="0" algn="l" rtl="0">
              <a:lnSpc>
                <a:spcPct val="90000"/>
              </a:lnSpc>
              <a:spcBef>
                <a:spcPts val="1000"/>
              </a:spcBef>
              <a:spcAft>
                <a:spcPts val="0"/>
              </a:spcAft>
              <a:buNone/>
            </a:pPr>
            <a:endParaRPr sz="2400"/>
          </a:p>
          <a:p>
            <a:pPr marL="0" lvl="0" indent="0" algn="l" rtl="0">
              <a:lnSpc>
                <a:spcPct val="90000"/>
              </a:lnSpc>
              <a:spcBef>
                <a:spcPts val="1000"/>
              </a:spcBef>
              <a:spcAft>
                <a:spcPts val="0"/>
              </a:spcAft>
              <a:buNone/>
            </a:pPr>
            <a:r>
              <a:rPr lang="sl-SI" sz="2400"/>
              <a:t>Poskrbim za pravne podlage in rešim morebitne etične dileme pred začetkom zbiranja podatkov.</a:t>
            </a:r>
            <a:endParaRPr/>
          </a:p>
          <a:p>
            <a:pPr marL="0" lvl="0" indent="0" algn="l" rtl="0">
              <a:lnSpc>
                <a:spcPct val="90000"/>
              </a:lnSpc>
              <a:spcBef>
                <a:spcPts val="1000"/>
              </a:spcBef>
              <a:spcAft>
                <a:spcPts val="0"/>
              </a:spcAft>
              <a:buNone/>
            </a:pPr>
            <a:endParaRPr sz="2400"/>
          </a:p>
          <a:p>
            <a:pPr marL="0" lvl="0" indent="0" algn="l" rtl="0">
              <a:lnSpc>
                <a:spcPct val="90000"/>
              </a:lnSpc>
              <a:spcBef>
                <a:spcPts val="1000"/>
              </a:spcBef>
              <a:spcAft>
                <a:spcPts val="0"/>
              </a:spcAft>
              <a:buNone/>
            </a:pPr>
            <a:r>
              <a:rPr lang="sl-SI" sz="2400"/>
              <a:t>Dokumentiram raziskovalni postopek in odločitve.</a:t>
            </a:r>
            <a:endParaRPr/>
          </a:p>
          <a:p>
            <a:pPr marL="0" lvl="0" indent="0" algn="l" rtl="0">
              <a:lnSpc>
                <a:spcPct val="90000"/>
              </a:lnSpc>
              <a:spcBef>
                <a:spcPts val="1000"/>
              </a:spcBef>
              <a:spcAft>
                <a:spcPts val="0"/>
              </a:spcAft>
              <a:buNone/>
            </a:pPr>
            <a:endParaRPr sz="2400"/>
          </a:p>
          <a:p>
            <a:pPr marL="0" lvl="0" indent="0" algn="l" rtl="0">
              <a:lnSpc>
                <a:spcPct val="90000"/>
              </a:lnSpc>
              <a:spcBef>
                <a:spcPts val="1000"/>
              </a:spcBef>
              <a:spcAft>
                <a:spcPts val="0"/>
              </a:spcAft>
              <a:buNone/>
            </a:pPr>
            <a:r>
              <a:rPr lang="sl-SI" sz="2400"/>
              <a:t>Pravočasno izberem repozitorij za objavo podatkov.</a:t>
            </a:r>
            <a:endParaRPr/>
          </a:p>
        </p:txBody>
      </p:sp>
      <p:pic>
        <p:nvPicPr>
          <p:cNvPr id="271" name="Google Shape;271;g30ac361b7fa_1_70"/>
          <p:cNvPicPr preferRelativeResize="0"/>
          <p:nvPr/>
        </p:nvPicPr>
        <p:blipFill rotWithShape="1">
          <a:blip r:embed="rId3">
            <a:alphaModFix/>
          </a:blip>
          <a:srcRect/>
          <a:stretch/>
        </p:blipFill>
        <p:spPr>
          <a:xfrm>
            <a:off x="8802373" y="2055722"/>
            <a:ext cx="2995549" cy="399563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3"/>
        <p:cNvGrpSpPr/>
        <p:nvPr/>
      </p:nvGrpSpPr>
      <p:grpSpPr>
        <a:xfrm>
          <a:off x="0" y="0"/>
          <a:ext cx="0" cy="0"/>
          <a:chOff x="0" y="0"/>
          <a:chExt cx="0" cy="0"/>
        </a:xfrm>
      </p:grpSpPr>
      <p:sp>
        <p:nvSpPr>
          <p:cNvPr id="694" name="Google Shape;694;g30ac063bcad_1_579"/>
          <p:cNvSpPr txBox="1">
            <a:spLocks noGrp="1"/>
          </p:cNvSpPr>
          <p:nvPr>
            <p:ph type="title"/>
          </p:nvPr>
        </p:nvSpPr>
        <p:spPr>
          <a:xfrm>
            <a:off x="1424351" y="414900"/>
            <a:ext cx="69723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Merila za sprejem v ADP</a:t>
            </a:r>
            <a:endParaRPr/>
          </a:p>
        </p:txBody>
      </p:sp>
      <p:sp>
        <p:nvSpPr>
          <p:cNvPr id="695" name="Google Shape;695;g30ac063bcad_1_579"/>
          <p:cNvSpPr txBox="1">
            <a:spLocks noGrp="1"/>
          </p:cNvSpPr>
          <p:nvPr>
            <p:ph type="body" idx="1"/>
          </p:nvPr>
        </p:nvSpPr>
        <p:spPr>
          <a:xfrm>
            <a:off x="381000" y="1299300"/>
            <a:ext cx="10972800" cy="516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sl-SI" sz="1800" b="1">
                <a:solidFill>
                  <a:schemeClr val="dk1"/>
                </a:solidFill>
              </a:rPr>
              <a:t>4.) Velikost podatkovne baze</a:t>
            </a:r>
            <a:endParaRPr sz="1800" b="1">
              <a:solidFill>
                <a:schemeClr val="dk1"/>
              </a:solidFill>
            </a:endParaRPr>
          </a:p>
          <a:p>
            <a:pPr marL="0" lvl="0" indent="0" algn="just" rtl="0">
              <a:lnSpc>
                <a:spcPct val="100000"/>
              </a:lnSpc>
              <a:spcBef>
                <a:spcPts val="0"/>
              </a:spcBef>
              <a:spcAft>
                <a:spcPts val="0"/>
              </a:spcAft>
              <a:buClr>
                <a:schemeClr val="dk1"/>
              </a:buClr>
              <a:buSzPts val="1100"/>
              <a:buNone/>
            </a:pPr>
            <a:r>
              <a:rPr lang="sl-SI" sz="1800">
                <a:solidFill>
                  <a:schemeClr val="dk1"/>
                </a:solidFill>
              </a:rPr>
              <a:t>Obsežnejše raziskave, ki zajemajo več enot (1000 ali več) in spremenljivk (200 in več), so praviloma ocenjene bolje, kot raziskave, pri katerih je velikost podatkovne baze manjša.</a:t>
            </a:r>
            <a:endParaRPr sz="1800">
              <a:solidFill>
                <a:schemeClr val="dk1"/>
              </a:solidFill>
            </a:endParaRPr>
          </a:p>
          <a:p>
            <a:pPr marL="0" lvl="0" indent="0" algn="l" rtl="0">
              <a:lnSpc>
                <a:spcPct val="100000"/>
              </a:lnSpc>
              <a:spcBef>
                <a:spcPts val="0"/>
              </a:spcBef>
              <a:spcAft>
                <a:spcPts val="0"/>
              </a:spcAft>
              <a:buClr>
                <a:schemeClr val="dk1"/>
              </a:buClr>
              <a:buSzPts val="1100"/>
              <a:buNone/>
            </a:pPr>
            <a:r>
              <a:rPr lang="sl-SI" sz="1800" b="1">
                <a:solidFill>
                  <a:schemeClr val="dk1"/>
                </a:solidFill>
              </a:rPr>
              <a:t>5.) Geografska pokritost</a:t>
            </a:r>
            <a:endParaRPr sz="1800" b="1">
              <a:solidFill>
                <a:schemeClr val="dk1"/>
              </a:solidFill>
            </a:endParaRPr>
          </a:p>
          <a:p>
            <a:pPr marL="0" lvl="0" indent="0" algn="just" rtl="0">
              <a:lnSpc>
                <a:spcPct val="100000"/>
              </a:lnSpc>
              <a:spcBef>
                <a:spcPts val="0"/>
              </a:spcBef>
              <a:spcAft>
                <a:spcPts val="0"/>
              </a:spcAft>
              <a:buClr>
                <a:schemeClr val="dk1"/>
              </a:buClr>
              <a:buSzPts val="1100"/>
              <a:buNone/>
            </a:pPr>
            <a:r>
              <a:rPr lang="sl-SI" sz="1800">
                <a:solidFill>
                  <a:schemeClr val="dk1"/>
                </a:solidFill>
              </a:rPr>
              <a:t>Raziskave, ki pokrivajo manjša območja določene države (kraj, mesto ali statistično regijo), so praviloma slabše ocenjene, kot raziskave, ki geografsko pokrivajo večje območje (celotno državo ali celo več držav).</a:t>
            </a:r>
            <a:endParaRPr sz="1800">
              <a:solidFill>
                <a:schemeClr val="dk1"/>
              </a:solidFill>
            </a:endParaRPr>
          </a:p>
          <a:p>
            <a:pPr marL="0" lvl="0" indent="0" algn="l" rtl="0">
              <a:lnSpc>
                <a:spcPct val="100000"/>
              </a:lnSpc>
              <a:spcBef>
                <a:spcPts val="0"/>
              </a:spcBef>
              <a:spcAft>
                <a:spcPts val="0"/>
              </a:spcAft>
              <a:buClr>
                <a:schemeClr val="dk1"/>
              </a:buClr>
              <a:buSzPts val="1100"/>
              <a:buNone/>
            </a:pPr>
            <a:r>
              <a:rPr lang="sl-SI" sz="1800" b="1">
                <a:solidFill>
                  <a:schemeClr val="dk1"/>
                </a:solidFill>
              </a:rPr>
              <a:t>6.) Vsebina raziskave</a:t>
            </a:r>
            <a:endParaRPr sz="1800" b="1">
              <a:solidFill>
                <a:schemeClr val="dk1"/>
              </a:solidFill>
            </a:endParaRPr>
          </a:p>
          <a:p>
            <a:pPr marL="0" lvl="0" indent="0" algn="just" rtl="0">
              <a:lnSpc>
                <a:spcPct val="100000"/>
              </a:lnSpc>
              <a:spcBef>
                <a:spcPts val="0"/>
              </a:spcBef>
              <a:spcAft>
                <a:spcPts val="0"/>
              </a:spcAft>
              <a:buClr>
                <a:schemeClr val="dk1"/>
              </a:buClr>
              <a:buSzPts val="1100"/>
              <a:buNone/>
            </a:pPr>
            <a:r>
              <a:rPr lang="sl-SI" sz="1800">
                <a:solidFill>
                  <a:schemeClr val="dk1"/>
                </a:solidFill>
              </a:rPr>
              <a:t>Raziskava, ki s svojo vsebino zapolnjuje raziskovalno praznino, je lahko višje ocenjena. In sicer kljub temu, da v popolnosti ne izpolnjuje vseh ostalih kriterijev. Praviloma pa so višje ocenjene raziskave, katerih vsebina pokriva širše področje raziskovanja in omogoča uporabo pri večjem številu praktičnih problemov.</a:t>
            </a:r>
            <a:endParaRPr sz="1800">
              <a:solidFill>
                <a:schemeClr val="dk1"/>
              </a:solidFill>
            </a:endParaRPr>
          </a:p>
          <a:p>
            <a:pPr marL="0" lvl="0" indent="0" algn="l" rtl="0">
              <a:lnSpc>
                <a:spcPct val="100000"/>
              </a:lnSpc>
              <a:spcBef>
                <a:spcPts val="0"/>
              </a:spcBef>
              <a:spcAft>
                <a:spcPts val="0"/>
              </a:spcAft>
              <a:buClr>
                <a:schemeClr val="dk1"/>
              </a:buClr>
              <a:buSzPts val="1100"/>
              <a:buNone/>
            </a:pPr>
            <a:r>
              <a:rPr lang="sl-SI" sz="1800" b="1">
                <a:solidFill>
                  <a:schemeClr val="dk1"/>
                </a:solidFill>
              </a:rPr>
              <a:t>7.) Drugi metodološki kriteriji</a:t>
            </a:r>
            <a:endParaRPr sz="1800" b="1">
              <a:solidFill>
                <a:schemeClr val="dk1"/>
              </a:solidFill>
            </a:endParaRPr>
          </a:p>
          <a:p>
            <a:pPr marL="0" lvl="0" indent="0" algn="just" rtl="0">
              <a:lnSpc>
                <a:spcPct val="100000"/>
              </a:lnSpc>
              <a:spcBef>
                <a:spcPts val="0"/>
              </a:spcBef>
              <a:spcAft>
                <a:spcPts val="0"/>
              </a:spcAft>
              <a:buClr>
                <a:schemeClr val="dk1"/>
              </a:buClr>
              <a:buSzPts val="1100"/>
              <a:buNone/>
            </a:pPr>
            <a:r>
              <a:rPr lang="sl-SI" sz="1800">
                <a:solidFill>
                  <a:schemeClr val="dk1"/>
                </a:solidFill>
              </a:rPr>
              <a:t>Poleg navedenih obstajajo tudi drugi metodološki kriteriji, kot so metodološko ustrezen vprašalnik, kakovostno zbiranje podatkov ali dovolj visoka stopnja odgovora glede na metodo zbiranja podatkov. V primeru, da določenim metodološkim kriterijem ni zadoščeno v celoti, je lahko ocena raziskave nižja.</a:t>
            </a:r>
            <a:endParaRPr sz="1800">
              <a:solidFill>
                <a:schemeClr val="dk1"/>
              </a:solidFill>
            </a:endParaRPr>
          </a:p>
          <a:p>
            <a:pPr marL="0" lvl="0" indent="0" algn="l" rtl="0">
              <a:lnSpc>
                <a:spcPct val="100000"/>
              </a:lnSpc>
              <a:spcBef>
                <a:spcPts val="0"/>
              </a:spcBef>
              <a:spcAft>
                <a:spcPts val="0"/>
              </a:spcAft>
              <a:buClr>
                <a:schemeClr val="dk1"/>
              </a:buClr>
              <a:buSzPts val="1100"/>
              <a:buNone/>
            </a:pPr>
            <a:r>
              <a:rPr lang="sl-SI" sz="1800" b="1">
                <a:solidFill>
                  <a:schemeClr val="dk1"/>
                </a:solidFill>
              </a:rPr>
              <a:t>8.) Ustreznost in kakovost gradiv raziskave</a:t>
            </a:r>
            <a:endParaRPr sz="1800" b="1">
              <a:solidFill>
                <a:schemeClr val="dk1"/>
              </a:solidFill>
            </a:endParaRPr>
          </a:p>
          <a:p>
            <a:pPr marL="0" lvl="0" indent="0" algn="just" rtl="0">
              <a:lnSpc>
                <a:spcPct val="100000"/>
              </a:lnSpc>
              <a:spcBef>
                <a:spcPts val="0"/>
              </a:spcBef>
              <a:spcAft>
                <a:spcPts val="0"/>
              </a:spcAft>
              <a:buClr>
                <a:schemeClr val="dk1"/>
              </a:buClr>
              <a:buSzPts val="1100"/>
              <a:buNone/>
            </a:pPr>
            <a:r>
              <a:rPr lang="sl-SI" sz="1800">
                <a:solidFill>
                  <a:schemeClr val="dk1"/>
                </a:solidFill>
              </a:rPr>
              <a:t>Izpopolnjenost dokumentacije raziskave je osnoven kriterij za sprejem raziskave v arhiv. V primeru, da je osnovnim kriterijem zadoščeno, vendar še vseeno pri objavi raziskave obstajajo manjše pomanjkljivosti pri gradivih, se lahko raziskavo oceni z nižjo oceno. Popolna dokumentacija vsebuje gradiva, ki celostno dopolnjujejo podatkovno zbirko in s tem omogočajo kakovostno rabo sekundarnih podatkov.</a:t>
            </a:r>
            <a:endParaRPr sz="1800" b="1">
              <a:solidFill>
                <a:schemeClr val="dk1"/>
              </a:solidFill>
            </a:endParaRPr>
          </a:p>
        </p:txBody>
      </p:sp>
      <p:sp>
        <p:nvSpPr>
          <p:cNvPr id="696" name="Google Shape;696;g30ac063bcad_1_579"/>
          <p:cNvSpPr txBox="1"/>
          <p:nvPr/>
        </p:nvSpPr>
        <p:spPr>
          <a:xfrm>
            <a:off x="8777650" y="10551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sz="1200" u="sng">
                <a:solidFill>
                  <a:schemeClr val="hlink"/>
                </a:solidFill>
                <a:hlinkClick r:id="rId4"/>
              </a:rPr>
              <a:t>https://www.adp.fdv.uni-lj.si/deli/merila/</a:t>
            </a:r>
            <a:endParaRPr sz="1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0"/>
        <p:cNvGrpSpPr/>
        <p:nvPr/>
      </p:nvGrpSpPr>
      <p:grpSpPr>
        <a:xfrm>
          <a:off x="0" y="0"/>
          <a:ext cx="0" cy="0"/>
          <a:chOff x="0" y="0"/>
          <a:chExt cx="0" cy="0"/>
        </a:xfrm>
      </p:grpSpPr>
      <p:sp>
        <p:nvSpPr>
          <p:cNvPr id="701" name="Google Shape;701;g30ac063bcad_1_88"/>
          <p:cNvSpPr txBox="1">
            <a:spLocks noGrp="1"/>
          </p:cNvSpPr>
          <p:nvPr>
            <p:ph type="title"/>
          </p:nvPr>
        </p:nvSpPr>
        <p:spPr>
          <a:xfrm>
            <a:off x="642902" y="337425"/>
            <a:ext cx="51261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Ocena kakovosti</a:t>
            </a:r>
            <a:endParaRPr/>
          </a:p>
        </p:txBody>
      </p:sp>
      <p:sp>
        <p:nvSpPr>
          <p:cNvPr id="702" name="Google Shape;702;g30ac063bcad_1_88"/>
          <p:cNvSpPr txBox="1">
            <a:spLocks noGrp="1"/>
          </p:cNvSpPr>
          <p:nvPr>
            <p:ph type="body" idx="1"/>
          </p:nvPr>
        </p:nvSpPr>
        <p:spPr>
          <a:xfrm>
            <a:off x="838200" y="1291196"/>
            <a:ext cx="10515600" cy="517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sl-SI" sz="2400" b="1">
                <a:solidFill>
                  <a:schemeClr val="dk1"/>
                </a:solidFill>
              </a:rPr>
              <a:t>Preverjanje veljavnosti podatkov</a:t>
            </a:r>
            <a:endParaRPr sz="24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l-SI" sz="2400">
                <a:solidFill>
                  <a:schemeClr val="dk1"/>
                </a:solidFill>
              </a:rPr>
              <a:t>Vse kategorične spremenljivke so preverjene glede vrednosti zunaj obsega kod; kjer je mogoče, se intervalne spremenljivke preveri za neverjetne ali nemogoče vrednosti;</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l-SI" sz="2400">
                <a:solidFill>
                  <a:schemeClr val="dk1"/>
                </a:solidFill>
              </a:rPr>
              <a:t>Manj - ni treba, da so oznake spremenljivk in vrednosti prisotne v podatkovni datoteki, če jih je mogoče najti v dokumentaciji</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l-SI" sz="2400">
                <a:solidFill>
                  <a:schemeClr val="dk1"/>
                </a:solidFill>
              </a:rPr>
              <a:t>Izvajajo se vizualni pregledi kakovosti; se ukrepa za sistematične težave</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l-SI" sz="2400" b="1">
                <a:solidFill>
                  <a:schemeClr val="dk1"/>
                </a:solidFill>
              </a:rPr>
              <a:t>Preverjanja zaupnosti</a:t>
            </a:r>
            <a:endParaRPr sz="2400" b="1">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vedno opravljena, podatkovna datoteka + spremna dokumentacija</a:t>
            </a:r>
            <a:endParaRPr sz="2400">
              <a:solidFill>
                <a:schemeClr val="dk1"/>
              </a:solidFill>
            </a:endParaRPr>
          </a:p>
          <a:p>
            <a:pPr marL="0" lvl="0" indent="0" algn="l" rtl="0">
              <a:lnSpc>
                <a:spcPct val="100000"/>
              </a:lnSpc>
              <a:spcBef>
                <a:spcPts val="0"/>
              </a:spcBef>
              <a:spcAft>
                <a:spcPts val="0"/>
              </a:spcAft>
              <a:buClr>
                <a:srgbClr val="000000"/>
              </a:buClr>
              <a:buSzPts val="1600"/>
              <a:buNone/>
            </a:pPr>
            <a:endParaRPr sz="2400"/>
          </a:p>
          <a:p>
            <a:pPr marL="0" lvl="0" indent="0" algn="l" rtl="0">
              <a:lnSpc>
                <a:spcPct val="100000"/>
              </a:lnSpc>
              <a:spcBef>
                <a:spcPts val="0"/>
              </a:spcBef>
              <a:spcAft>
                <a:spcPts val="0"/>
              </a:spcAft>
              <a:buClr>
                <a:srgbClr val="000000"/>
              </a:buClr>
              <a:buSzPts val="1600"/>
              <a:buNone/>
            </a:pPr>
            <a:r>
              <a:rPr lang="sl-SI" sz="2400"/>
              <a:t>primer tudi UKDS</a:t>
            </a:r>
            <a:endParaRPr sz="2400"/>
          </a:p>
          <a:p>
            <a:pPr marL="0" lvl="0" indent="0" algn="l" rtl="0">
              <a:lnSpc>
                <a:spcPct val="100000"/>
              </a:lnSpc>
              <a:spcBef>
                <a:spcPts val="0"/>
              </a:spcBef>
              <a:spcAft>
                <a:spcPts val="0"/>
              </a:spcAft>
              <a:buClr>
                <a:srgbClr val="000000"/>
              </a:buClr>
              <a:buSzPts val="1600"/>
              <a:buNone/>
            </a:pPr>
            <a:r>
              <a:rPr lang="sl-SI" sz="2400"/>
              <a:t>https://www.data-archive.ac.uk/managing-data/digital-curation-and-data-publishing/quality-control/</a:t>
            </a: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6"/>
        <p:cNvGrpSpPr/>
        <p:nvPr/>
      </p:nvGrpSpPr>
      <p:grpSpPr>
        <a:xfrm>
          <a:off x="0" y="0"/>
          <a:ext cx="0" cy="0"/>
          <a:chOff x="0" y="0"/>
          <a:chExt cx="0" cy="0"/>
        </a:xfrm>
      </p:grpSpPr>
      <p:sp>
        <p:nvSpPr>
          <p:cNvPr id="707" name="Google Shape;707;g30b0a171a2e_1_2"/>
          <p:cNvSpPr txBox="1">
            <a:spLocks noGrp="1"/>
          </p:cNvSpPr>
          <p:nvPr>
            <p:ph type="title"/>
          </p:nvPr>
        </p:nvSpPr>
        <p:spPr>
          <a:xfrm>
            <a:off x="642902" y="337425"/>
            <a:ext cx="51261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Ocena kakovosti</a:t>
            </a:r>
            <a:endParaRPr/>
          </a:p>
        </p:txBody>
      </p:sp>
      <p:sp>
        <p:nvSpPr>
          <p:cNvPr id="708" name="Google Shape;708;g30b0a171a2e_1_2"/>
          <p:cNvSpPr txBox="1">
            <a:spLocks noGrp="1"/>
          </p:cNvSpPr>
          <p:nvPr>
            <p:ph type="body" idx="1"/>
          </p:nvPr>
        </p:nvSpPr>
        <p:spPr>
          <a:xfrm>
            <a:off x="838200" y="1291196"/>
            <a:ext cx="10515600" cy="517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None/>
            </a:pPr>
            <a:r>
              <a:rPr lang="sl-SI" sz="2400"/>
              <a:t>Osnovni pregled. Dodatni pregled in priporočila za popravke vezana na to, koliko "dodatne vrednosti" želimo dodati podatkom, oceno raziskovanja, odločitev o trajnem skrbništvu.</a:t>
            </a:r>
            <a:endParaRPr sz="2400"/>
          </a:p>
          <a:p>
            <a:pPr marL="0" lvl="0" indent="0" algn="l" rtl="0">
              <a:lnSpc>
                <a:spcPct val="100000"/>
              </a:lnSpc>
              <a:spcBef>
                <a:spcPts val="0"/>
              </a:spcBef>
              <a:spcAft>
                <a:spcPts val="0"/>
              </a:spcAft>
              <a:buClr>
                <a:schemeClr val="dk1"/>
              </a:buClr>
              <a:buSzPts val="1100"/>
              <a:buNone/>
            </a:pPr>
            <a:r>
              <a:rPr lang="sl-SI" sz="2400" b="1">
                <a:solidFill>
                  <a:schemeClr val="dk1"/>
                </a:solidFill>
              </a:rPr>
              <a:t>Preverjanje dimenzij nabora podatkov</a:t>
            </a:r>
            <a:endParaRPr sz="2400" b="1">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Število enoti in spremenljivk se preveri glede na dokumentacijo</a:t>
            </a:r>
            <a:endParaRPr sz="2400">
              <a:solidFill>
                <a:schemeClr val="dk1"/>
              </a:solidFill>
            </a:endParaRPr>
          </a:p>
          <a:p>
            <a:pPr marL="0" lvl="0" indent="0" algn="l" rtl="0">
              <a:lnSpc>
                <a:spcPct val="100000"/>
              </a:lnSpc>
              <a:spcBef>
                <a:spcPts val="0"/>
              </a:spcBef>
              <a:spcAft>
                <a:spcPts val="0"/>
              </a:spcAft>
              <a:buClr>
                <a:schemeClr val="dk1"/>
              </a:buClr>
              <a:buSzPts val="1100"/>
              <a:buNone/>
            </a:pPr>
            <a:r>
              <a:rPr lang="sl-SI" sz="2400" b="1">
                <a:solidFill>
                  <a:schemeClr val="dk1"/>
                </a:solidFill>
              </a:rPr>
              <a:t>Preverjanje metapodatkov podatkovne datoteke</a:t>
            </a:r>
            <a:endParaRPr sz="2400" b="1">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Nabor podatkov mora biti sam po sebi razumljiv – tj. vse spremenljivke morajo imeti oznake spremenljivk in vse kategorične spremenljivke morajo imeti oznake vrednosti</a:t>
            </a:r>
            <a:endParaRPr sz="2400">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Manj - nabor podatkov mora biti razumljiv v povezavi z dokumentacijo, ki je dana uporabnikom</a:t>
            </a:r>
            <a:endParaRPr sz="2400">
              <a:solidFill>
                <a:schemeClr val="dk1"/>
              </a:solidFill>
            </a:endParaRPr>
          </a:p>
          <a:p>
            <a:pPr marL="0" lvl="0" indent="0" algn="l" rtl="0">
              <a:lnSpc>
                <a:spcPct val="100000"/>
              </a:lnSpc>
              <a:spcBef>
                <a:spcPts val="0"/>
              </a:spcBef>
              <a:spcAft>
                <a:spcPts val="0"/>
              </a:spcAft>
              <a:buClr>
                <a:schemeClr val="dk1"/>
              </a:buClr>
              <a:buSzPts val="1100"/>
              <a:buNone/>
            </a:pPr>
            <a:r>
              <a:rPr lang="sl-SI" sz="2400" b="1">
                <a:solidFill>
                  <a:schemeClr val="dk1"/>
                </a:solidFill>
              </a:rPr>
              <a:t>Preverjanje veljavnosti podatkov</a:t>
            </a:r>
            <a:endParaRPr sz="2400" b="1">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Vse kategorične spremenljivke so preverjene glede vrednosti zunaj obsega kod; kjer je mogoče, se intervalne spremenljivke preveri za neverjetne ali nemogoče vrednosti;</a:t>
            </a:r>
            <a:endParaRPr sz="2400">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Manj - ni treba, da so oznake spremenljivk in vrednosti prisotne v podatkovni datoteki, če jih je mogoče najti v dokumentaciji</a:t>
            </a:r>
            <a:endParaRPr sz="2400">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Izvajajo se vizualni pregledi kakovosti; se ukrepa za sistematične težave</a:t>
            </a:r>
            <a:endParaRPr sz="2400">
              <a:solidFill>
                <a:schemeClr val="dk1"/>
              </a:solidFill>
            </a:endParaRPr>
          </a:p>
          <a:p>
            <a:pPr marL="0" lvl="0" indent="0" algn="l" rtl="0">
              <a:lnSpc>
                <a:spcPct val="100000"/>
              </a:lnSpc>
              <a:spcBef>
                <a:spcPts val="0"/>
              </a:spcBef>
              <a:spcAft>
                <a:spcPts val="0"/>
              </a:spcAft>
              <a:buClr>
                <a:schemeClr val="dk1"/>
              </a:buClr>
              <a:buSzPts val="1100"/>
              <a:buNone/>
            </a:pPr>
            <a:r>
              <a:rPr lang="sl-SI" sz="2400" b="1">
                <a:solidFill>
                  <a:schemeClr val="dk1"/>
                </a:solidFill>
              </a:rPr>
              <a:t>Preverjanja zaupnosti</a:t>
            </a:r>
            <a:endParaRPr sz="2400" b="1">
              <a:solidFill>
                <a:schemeClr val="dk1"/>
              </a:solidFill>
            </a:endParaRPr>
          </a:p>
          <a:p>
            <a:pPr marL="0" lvl="0" indent="0" algn="l" rtl="0">
              <a:lnSpc>
                <a:spcPct val="100000"/>
              </a:lnSpc>
              <a:spcBef>
                <a:spcPts val="0"/>
              </a:spcBef>
              <a:spcAft>
                <a:spcPts val="0"/>
              </a:spcAft>
              <a:buClr>
                <a:schemeClr val="dk1"/>
              </a:buClr>
              <a:buSzPts val="1100"/>
              <a:buNone/>
            </a:pPr>
            <a:r>
              <a:rPr lang="sl-SI" sz="2400">
                <a:solidFill>
                  <a:schemeClr val="dk1"/>
                </a:solidFill>
              </a:rPr>
              <a:t>vedno opravljena, podatkovna datoteka + spremna dokumentacija</a:t>
            </a:r>
            <a:endParaRPr sz="2400">
              <a:solidFill>
                <a:schemeClr val="dk1"/>
              </a:solidFill>
            </a:endParaRPr>
          </a:p>
          <a:p>
            <a:pPr marL="0" lvl="0" indent="0" algn="l" rtl="0">
              <a:lnSpc>
                <a:spcPct val="100000"/>
              </a:lnSpc>
              <a:spcBef>
                <a:spcPts val="0"/>
              </a:spcBef>
              <a:spcAft>
                <a:spcPts val="0"/>
              </a:spcAft>
              <a:buClr>
                <a:srgbClr val="000000"/>
              </a:buClr>
              <a:buSzPts val="1600"/>
              <a:buNone/>
            </a:pPr>
            <a:endParaRPr sz="2400"/>
          </a:p>
          <a:p>
            <a:pPr marL="0" lvl="0" indent="0" algn="l" rtl="0">
              <a:lnSpc>
                <a:spcPct val="100000"/>
              </a:lnSpc>
              <a:spcBef>
                <a:spcPts val="0"/>
              </a:spcBef>
              <a:spcAft>
                <a:spcPts val="0"/>
              </a:spcAft>
              <a:buClr>
                <a:srgbClr val="000000"/>
              </a:buClr>
              <a:buSzPts val="1600"/>
              <a:buNone/>
            </a:pPr>
            <a:r>
              <a:rPr lang="sl-SI" sz="2400"/>
              <a:t>primer tudi UKDS</a:t>
            </a:r>
            <a:endParaRPr sz="2400"/>
          </a:p>
          <a:p>
            <a:pPr marL="0" lvl="0" indent="0" algn="l" rtl="0">
              <a:lnSpc>
                <a:spcPct val="100000"/>
              </a:lnSpc>
              <a:spcBef>
                <a:spcPts val="0"/>
              </a:spcBef>
              <a:spcAft>
                <a:spcPts val="0"/>
              </a:spcAft>
              <a:buClr>
                <a:srgbClr val="000000"/>
              </a:buClr>
              <a:buSzPts val="1600"/>
              <a:buNone/>
            </a:pPr>
            <a:r>
              <a:rPr lang="sl-SI" sz="2400"/>
              <a:t>https://www.data-archive.ac.uk/managing-data/digital-curation-and-data-publishing/quality-control/</a:t>
            </a:r>
            <a:endParaRPr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2"/>
        <p:cNvGrpSpPr/>
        <p:nvPr/>
      </p:nvGrpSpPr>
      <p:grpSpPr>
        <a:xfrm>
          <a:off x="0" y="0"/>
          <a:ext cx="0" cy="0"/>
          <a:chOff x="0" y="0"/>
          <a:chExt cx="0" cy="0"/>
        </a:xfrm>
      </p:grpSpPr>
      <p:sp>
        <p:nvSpPr>
          <p:cNvPr id="713" name="Google Shape;713;g30b0a171a2e_1_7"/>
          <p:cNvSpPr txBox="1">
            <a:spLocks noGrp="1"/>
          </p:cNvSpPr>
          <p:nvPr>
            <p:ph type="title"/>
          </p:nvPr>
        </p:nvSpPr>
        <p:spPr>
          <a:xfrm>
            <a:off x="642902" y="337425"/>
            <a:ext cx="51261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Ocena kakovosti</a:t>
            </a:r>
            <a:endParaRPr/>
          </a:p>
        </p:txBody>
      </p:sp>
      <p:sp>
        <p:nvSpPr>
          <p:cNvPr id="714" name="Google Shape;714;g30b0a171a2e_1_7"/>
          <p:cNvSpPr txBox="1">
            <a:spLocks noGrp="1"/>
          </p:cNvSpPr>
          <p:nvPr>
            <p:ph type="body" idx="1"/>
          </p:nvPr>
        </p:nvSpPr>
        <p:spPr>
          <a:xfrm>
            <a:off x="838200" y="1291196"/>
            <a:ext cx="10515600" cy="517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sl-SI" sz="2200" b="1">
                <a:solidFill>
                  <a:schemeClr val="dk1"/>
                </a:solidFill>
              </a:rPr>
              <a:t>Izboljšave metapodatkov podatkovne datoteke</a:t>
            </a:r>
            <a:endParaRPr sz="2200" b="1">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za spletno brskanje se lahko doda naslednje: dobesedno besedilo vprašanja, informacije o usmerjanju in navodila anketarjev, frekvence in sumarna statistika, skupine spremenljivk; izdelani so uporabniški priročniki PDF z zaznamki; dodatni povezani viri so lahko na voljo na namenski spletni strani; dodatne opombe za uporabnike so podane v 'Preberi me datoteki'</a:t>
            </a:r>
            <a:endParaRPr sz="2200">
              <a:solidFill>
                <a:schemeClr val="dk1"/>
              </a:solidFill>
            </a:endParaRPr>
          </a:p>
          <a:p>
            <a:pPr marL="0" lvl="0" indent="0" algn="l" rtl="0">
              <a:lnSpc>
                <a:spcPct val="100000"/>
              </a:lnSpc>
              <a:spcBef>
                <a:spcPts val="0"/>
              </a:spcBef>
              <a:spcAft>
                <a:spcPts val="0"/>
              </a:spcAft>
              <a:buClr>
                <a:schemeClr val="dk1"/>
              </a:buClr>
              <a:buSzPts val="1100"/>
              <a:buNone/>
            </a:pPr>
            <a:r>
              <a:rPr lang="sl-SI" sz="2200" b="1">
                <a:solidFill>
                  <a:schemeClr val="dk1"/>
                </a:solidFill>
              </a:rPr>
              <a:t>Kvalitativni podatki</a:t>
            </a:r>
            <a:endParaRPr sz="2200" b="1">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Podatki so popolnoma digitalizirani in anonimizirani;</a:t>
            </a:r>
            <a:endParaRPr sz="2200">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Metapodatki in dokumentacija so popolnoma digitalizirani in anonimizirani</a:t>
            </a:r>
            <a:endParaRPr sz="2200">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Nabor podatkov mora biti razumljiv v povezavi z dokumentacijo, ki je dana uporabnikom</a:t>
            </a:r>
            <a:endParaRPr sz="2200">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Podatki so popolnoma digitalizirani in anonimizirani</a:t>
            </a:r>
            <a:endParaRPr sz="2200">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Metapodatki in dokumentacija so popolnoma digitalizirani in anonimizirani</a:t>
            </a:r>
            <a:endParaRPr sz="2200">
              <a:solidFill>
                <a:schemeClr val="dk1"/>
              </a:solidFill>
            </a:endParaRPr>
          </a:p>
          <a:p>
            <a:pPr marL="0" lvl="0" indent="0" algn="l" rtl="0">
              <a:lnSpc>
                <a:spcPct val="100000"/>
              </a:lnSpc>
              <a:spcBef>
                <a:spcPts val="0"/>
              </a:spcBef>
              <a:spcAft>
                <a:spcPts val="0"/>
              </a:spcAft>
              <a:buClr>
                <a:schemeClr val="dk1"/>
              </a:buClr>
              <a:buSzPts val="1100"/>
              <a:buNone/>
            </a:pPr>
            <a:r>
              <a:rPr lang="sl-SI" sz="2200">
                <a:solidFill>
                  <a:schemeClr val="dk1"/>
                </a:solidFill>
              </a:rPr>
              <a:t>Manj -  podatki (metapodatki in dokumentacija) so digitalizirani vsaj do nivoja skeniranih slik in anonimizirani</a:t>
            </a: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400"/>
          </a:p>
          <a:p>
            <a:pPr marL="0" lvl="0" indent="0" algn="l" rtl="0">
              <a:lnSpc>
                <a:spcPct val="100000"/>
              </a:lnSpc>
              <a:spcBef>
                <a:spcPts val="0"/>
              </a:spcBef>
              <a:spcAft>
                <a:spcPts val="0"/>
              </a:spcAft>
              <a:buClr>
                <a:srgbClr val="000000"/>
              </a:buClr>
              <a:buSzPts val="1600"/>
              <a:buNone/>
            </a:pPr>
            <a:r>
              <a:rPr lang="sl-SI" sz="1900"/>
              <a:t>primer tudi UKDS</a:t>
            </a:r>
            <a:endParaRPr sz="1900"/>
          </a:p>
          <a:p>
            <a:pPr marL="0" lvl="0" indent="0" algn="l" rtl="0">
              <a:lnSpc>
                <a:spcPct val="100000"/>
              </a:lnSpc>
              <a:spcBef>
                <a:spcPts val="0"/>
              </a:spcBef>
              <a:spcAft>
                <a:spcPts val="0"/>
              </a:spcAft>
              <a:buClr>
                <a:srgbClr val="000000"/>
              </a:buClr>
              <a:buSzPts val="1600"/>
              <a:buNone/>
            </a:pPr>
            <a:r>
              <a:rPr lang="sl-SI" sz="1900"/>
              <a:t>https://www.data-archive.ac.uk/managing-data/digital-curation-and-data-publishing/quality-control/</a:t>
            </a:r>
            <a:endParaRPr sz="19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8"/>
        <p:cNvGrpSpPr/>
        <p:nvPr/>
      </p:nvGrpSpPr>
      <p:grpSpPr>
        <a:xfrm>
          <a:off x="0" y="0"/>
          <a:ext cx="0" cy="0"/>
          <a:chOff x="0" y="0"/>
          <a:chExt cx="0" cy="0"/>
        </a:xfrm>
      </p:grpSpPr>
      <p:sp>
        <p:nvSpPr>
          <p:cNvPr id="719" name="Google Shape;719;g30b0a171a2e_1_13"/>
          <p:cNvSpPr txBox="1">
            <a:spLocks noGrp="1"/>
          </p:cNvSpPr>
          <p:nvPr>
            <p:ph type="title"/>
          </p:nvPr>
        </p:nvSpPr>
        <p:spPr>
          <a:xfrm>
            <a:off x="642902" y="337425"/>
            <a:ext cx="51261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Ocena kakovosti</a:t>
            </a:r>
            <a:endParaRPr/>
          </a:p>
        </p:txBody>
      </p:sp>
      <p:sp>
        <p:nvSpPr>
          <p:cNvPr id="720" name="Google Shape;720;g30b0a171a2e_1_13"/>
          <p:cNvSpPr txBox="1">
            <a:spLocks noGrp="1"/>
          </p:cNvSpPr>
          <p:nvPr>
            <p:ph type="body" idx="1"/>
          </p:nvPr>
        </p:nvSpPr>
        <p:spPr>
          <a:xfrm>
            <a:off x="688850" y="1279721"/>
            <a:ext cx="10515600" cy="517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None/>
            </a:pPr>
            <a:r>
              <a:rPr lang="sl-SI" sz="2200">
                <a:solidFill>
                  <a:schemeClr val="dk1"/>
                </a:solidFill>
              </a:rPr>
              <a:t>Minimalni standardi</a:t>
            </a: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p:txBody>
      </p:sp>
      <p:pic>
        <p:nvPicPr>
          <p:cNvPr id="721" name="Google Shape;721;g30b0a171a2e_1_13"/>
          <p:cNvPicPr preferRelativeResize="0"/>
          <p:nvPr/>
        </p:nvPicPr>
        <p:blipFill>
          <a:blip r:embed="rId4">
            <a:alphaModFix/>
          </a:blip>
          <a:stretch>
            <a:fillRect/>
          </a:stretch>
        </p:blipFill>
        <p:spPr>
          <a:xfrm>
            <a:off x="3403175" y="1094700"/>
            <a:ext cx="7502525" cy="55841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5"/>
        <p:cNvGrpSpPr/>
        <p:nvPr/>
      </p:nvGrpSpPr>
      <p:grpSpPr>
        <a:xfrm>
          <a:off x="0" y="0"/>
          <a:ext cx="0" cy="0"/>
          <a:chOff x="0" y="0"/>
          <a:chExt cx="0" cy="0"/>
        </a:xfrm>
      </p:grpSpPr>
      <p:sp>
        <p:nvSpPr>
          <p:cNvPr id="726" name="Google Shape;726;g30b0a171a2e_1_31"/>
          <p:cNvSpPr txBox="1">
            <a:spLocks noGrp="1"/>
          </p:cNvSpPr>
          <p:nvPr>
            <p:ph type="title"/>
          </p:nvPr>
        </p:nvSpPr>
        <p:spPr>
          <a:xfrm>
            <a:off x="642899" y="337425"/>
            <a:ext cx="89055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Ocena kakovosti / tematsko</a:t>
            </a:r>
            <a:endParaRPr/>
          </a:p>
        </p:txBody>
      </p:sp>
      <p:sp>
        <p:nvSpPr>
          <p:cNvPr id="727" name="Google Shape;727;g30b0a171a2e_1_31"/>
          <p:cNvSpPr txBox="1">
            <a:spLocks noGrp="1"/>
          </p:cNvSpPr>
          <p:nvPr>
            <p:ph type="body" idx="1"/>
          </p:nvPr>
        </p:nvSpPr>
        <p:spPr>
          <a:xfrm>
            <a:off x="470575" y="1245271"/>
            <a:ext cx="10515600" cy="517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None/>
            </a:pPr>
            <a:r>
              <a:rPr lang="sl-SI" sz="2200">
                <a:solidFill>
                  <a:schemeClr val="dk1"/>
                </a:solidFill>
              </a:rPr>
              <a:t>Celovitost podatkov</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Celovitost metapodatkov</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Format in velikost gradiva</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Kakovost podatkov</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Pravni in etični vidiki</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Režim dostopa</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Znanstvena relevantnost</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Posebni kriteriji (financiranje, podlaga publikaciji..)</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Tematsko relevantni</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Zgodovinska, kulturna vrednost </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Relevantnost za pedagoške in druge namene</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Uporabnost za raziskovanje širokega nabora aplikativnih problemov</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Uporabnost za raziskovanje širokega nabora teoretsko osmišljenih problemov</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Aktualnost</a:t>
            </a:r>
            <a:endParaRPr sz="2200">
              <a:solidFill>
                <a:schemeClr val="dk1"/>
              </a:solidFill>
            </a:endParaRPr>
          </a:p>
          <a:p>
            <a:pPr marL="0" lvl="0" indent="0" algn="l" rtl="0">
              <a:lnSpc>
                <a:spcPct val="100000"/>
              </a:lnSpc>
              <a:spcBef>
                <a:spcPts val="0"/>
              </a:spcBef>
              <a:spcAft>
                <a:spcPts val="0"/>
              </a:spcAft>
              <a:buClr>
                <a:srgbClr val="000000"/>
              </a:buClr>
              <a:buSzPts val="1600"/>
              <a:buNone/>
            </a:pPr>
            <a:r>
              <a:rPr lang="sl-SI" sz="2200">
                <a:solidFill>
                  <a:schemeClr val="dk1"/>
                </a:solidFill>
              </a:rPr>
              <a:t>Metodološki pomen, kakovost</a:t>
            </a: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a:p>
            <a:pPr marL="0" lvl="0" indent="0" algn="l" rtl="0">
              <a:lnSpc>
                <a:spcPct val="100000"/>
              </a:lnSpc>
              <a:spcBef>
                <a:spcPts val="0"/>
              </a:spcBef>
              <a:spcAft>
                <a:spcPts val="0"/>
              </a:spcAft>
              <a:buClr>
                <a:srgbClr val="000000"/>
              </a:buClr>
              <a:buSzPts val="1600"/>
              <a:buNone/>
            </a:pPr>
            <a:endParaRPr sz="2200">
              <a:solidFill>
                <a:schemeClr val="dk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1"/>
        <p:cNvGrpSpPr/>
        <p:nvPr/>
      </p:nvGrpSpPr>
      <p:grpSpPr>
        <a:xfrm>
          <a:off x="0" y="0"/>
          <a:ext cx="0" cy="0"/>
          <a:chOff x="0" y="0"/>
          <a:chExt cx="0" cy="0"/>
        </a:xfrm>
      </p:grpSpPr>
      <p:sp>
        <p:nvSpPr>
          <p:cNvPr id="732" name="Google Shape;732;g30ac063bcad_1_60"/>
          <p:cNvSpPr txBox="1">
            <a:spLocks noGrp="1"/>
          </p:cNvSpPr>
          <p:nvPr>
            <p:ph type="title"/>
          </p:nvPr>
        </p:nvSpPr>
        <p:spPr>
          <a:xfrm>
            <a:off x="6255902" y="1266950"/>
            <a:ext cx="38559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Dodatni vir</a:t>
            </a:r>
            <a:endParaRPr/>
          </a:p>
        </p:txBody>
      </p:sp>
      <p:sp>
        <p:nvSpPr>
          <p:cNvPr id="733" name="Google Shape;733;g30ac063bcad_1_60"/>
          <p:cNvSpPr txBox="1">
            <a:spLocks noGrp="1"/>
          </p:cNvSpPr>
          <p:nvPr>
            <p:ph type="body" idx="1"/>
          </p:nvPr>
        </p:nvSpPr>
        <p:spPr>
          <a:xfrm>
            <a:off x="6090650" y="2494950"/>
            <a:ext cx="5148300" cy="3835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00000"/>
              </a:buClr>
              <a:buSzPts val="1600"/>
              <a:buNone/>
            </a:pPr>
            <a:r>
              <a:rPr lang="sl-SI" sz="2100" u="sng">
                <a:solidFill>
                  <a:schemeClr val="hlink"/>
                </a:solidFill>
                <a:hlinkClick r:id="rId4"/>
              </a:rPr>
              <a:t>Guide to Social Science Data Preparation and Archiving: Best Practice Throughout the Data Life Cycle. ICSPR</a:t>
            </a:r>
            <a:endParaRPr sz="3300"/>
          </a:p>
          <a:p>
            <a:pPr marL="0" lvl="0" indent="0" algn="l" rtl="0">
              <a:lnSpc>
                <a:spcPct val="90000"/>
              </a:lnSpc>
              <a:spcBef>
                <a:spcPts val="1000"/>
              </a:spcBef>
              <a:spcAft>
                <a:spcPts val="0"/>
              </a:spcAft>
              <a:buClr>
                <a:srgbClr val="000000"/>
              </a:buClr>
              <a:buSzPts val="1600"/>
              <a:buNone/>
            </a:pPr>
            <a:endParaRPr sz="3300"/>
          </a:p>
          <a:p>
            <a:pPr marL="0" lvl="0" indent="0" algn="l" rtl="0">
              <a:lnSpc>
                <a:spcPct val="90000"/>
              </a:lnSpc>
              <a:spcBef>
                <a:spcPts val="1000"/>
              </a:spcBef>
              <a:spcAft>
                <a:spcPts val="0"/>
              </a:spcAft>
              <a:buClr>
                <a:srgbClr val="000000"/>
              </a:buClr>
              <a:buSzPts val="1600"/>
              <a:buNone/>
            </a:pPr>
            <a:endParaRPr sz="3300"/>
          </a:p>
        </p:txBody>
      </p:sp>
      <p:pic>
        <p:nvPicPr>
          <p:cNvPr id="734" name="Google Shape;734;g30ac063bcad_1_60"/>
          <p:cNvPicPr preferRelativeResize="0"/>
          <p:nvPr/>
        </p:nvPicPr>
        <p:blipFill>
          <a:blip r:embed="rId5">
            <a:alphaModFix/>
          </a:blip>
          <a:stretch>
            <a:fillRect/>
          </a:stretch>
        </p:blipFill>
        <p:spPr>
          <a:xfrm>
            <a:off x="887575" y="876375"/>
            <a:ext cx="4375975" cy="567694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
          <p:cNvSpPr/>
          <p:nvPr/>
        </p:nvSpPr>
        <p:spPr>
          <a:xfrm>
            <a:off x="395398" y="3298400"/>
            <a:ext cx="7211700" cy="1200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23F4F"/>
              </a:buClr>
              <a:buSzPts val="1200"/>
              <a:buFont typeface="Calibri"/>
              <a:buNone/>
            </a:pPr>
            <a:r>
              <a:rPr lang="sl-SI" sz="1200" b="1" u="none" strike="noStrike" cap="none">
                <a:solidFill>
                  <a:srgbClr val="323F4F"/>
                </a:solidFill>
                <a:latin typeface="Calibri"/>
                <a:ea typeface="Calibri"/>
                <a:cs typeface="Calibri"/>
                <a:sym typeface="Calibri"/>
              </a:rPr>
              <a:t>Zahvala:</a:t>
            </a:r>
            <a:br>
              <a:rPr lang="sl-SI" sz="1200" b="1" u="none" strike="noStrike" cap="none">
                <a:solidFill>
                  <a:srgbClr val="323F4F"/>
                </a:solidFill>
                <a:latin typeface="Calibri"/>
                <a:ea typeface="Calibri"/>
                <a:cs typeface="Calibri"/>
                <a:sym typeface="Calibri"/>
              </a:rPr>
            </a:br>
            <a:r>
              <a:rPr lang="sl-SI" sz="1200">
                <a:solidFill>
                  <a:srgbClr val="323F4F"/>
                </a:solidFill>
                <a:latin typeface="Calibri"/>
                <a:ea typeface="Calibri"/>
                <a:cs typeface="Calibri"/>
                <a:sym typeface="Calibri"/>
              </a:rPr>
              <a:t>Sonji Bezjak,  za uporabo vsebin nastajajočega Priročnika za ravnanje s kvalitativnimi podakti za potrebe arhiviranja in objave v ADP</a:t>
            </a:r>
            <a:endParaRPr/>
          </a:p>
        </p:txBody>
      </p:sp>
      <p:sp>
        <p:nvSpPr>
          <p:cNvPr id="740" name="Google Shape;740;p3"/>
          <p:cNvSpPr txBox="1"/>
          <p:nvPr/>
        </p:nvSpPr>
        <p:spPr>
          <a:xfrm>
            <a:off x="395416" y="1637271"/>
            <a:ext cx="38614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050" b="1">
                <a:solidFill>
                  <a:srgbClr val="323F4F"/>
                </a:solidFill>
                <a:latin typeface="Calibri"/>
                <a:ea typeface="Calibri"/>
                <a:cs typeface="Calibri"/>
                <a:sym typeface="Calibri"/>
              </a:rPr>
              <a:t>Centralna tehniška knjižnica Univerze v Ljubljani</a:t>
            </a:r>
            <a:endParaRPr sz="1050">
              <a:solidFill>
                <a:srgbClr val="323F4F"/>
              </a:solidFill>
              <a:latin typeface="Calibri"/>
              <a:ea typeface="Calibri"/>
              <a:cs typeface="Calibri"/>
              <a:sym typeface="Calibri"/>
            </a:endParaRPr>
          </a:p>
          <a:p>
            <a:pPr marL="0" marR="0" lvl="0" indent="0" algn="l" rtl="0">
              <a:spcBef>
                <a:spcPts val="0"/>
              </a:spcBef>
              <a:spcAft>
                <a:spcPts val="0"/>
              </a:spcAft>
              <a:buNone/>
            </a:pPr>
            <a:r>
              <a:rPr lang="sl-SI" sz="1050" b="1" i="1">
                <a:solidFill>
                  <a:srgbClr val="323F4F"/>
                </a:solidFill>
                <a:latin typeface="Calibri"/>
                <a:ea typeface="Calibri"/>
                <a:cs typeface="Calibri"/>
                <a:sym typeface="Calibri"/>
              </a:rPr>
              <a:t>Central Technical Library at the University of Ljubljana</a:t>
            </a:r>
            <a:endParaRPr sz="1050">
              <a:solidFill>
                <a:srgbClr val="323F4F"/>
              </a:solidFill>
              <a:latin typeface="Calibri"/>
              <a:ea typeface="Calibri"/>
              <a:cs typeface="Calibri"/>
              <a:sym typeface="Calibri"/>
            </a:endParaRPr>
          </a:p>
          <a:p>
            <a:pPr marL="0" marR="0" lvl="0" indent="0" algn="l" rtl="0">
              <a:spcBef>
                <a:spcPts val="0"/>
              </a:spcBef>
              <a:spcAft>
                <a:spcPts val="0"/>
              </a:spcAft>
              <a:buNone/>
            </a:pPr>
            <a:r>
              <a:rPr lang="sl-SI" sz="1050">
                <a:solidFill>
                  <a:srgbClr val="323F4F"/>
                </a:solidFill>
                <a:latin typeface="Calibri"/>
                <a:ea typeface="Calibri"/>
                <a:cs typeface="Calibri"/>
                <a:sym typeface="Calibri"/>
              </a:rPr>
              <a:t>Trg republike 3, SI-1000 Ljubljana</a:t>
            </a:r>
            <a:endParaRPr/>
          </a:p>
          <a:p>
            <a:pPr marL="0" marR="0" lvl="0" indent="0" algn="l" rtl="0">
              <a:spcBef>
                <a:spcPts val="0"/>
              </a:spcBef>
              <a:spcAft>
                <a:spcPts val="0"/>
              </a:spcAft>
              <a:buNone/>
            </a:pPr>
            <a:r>
              <a:rPr lang="sl-SI" sz="1050">
                <a:solidFill>
                  <a:srgbClr val="323F4F"/>
                </a:solidFill>
                <a:latin typeface="Calibri"/>
                <a:ea typeface="Calibri"/>
                <a:cs typeface="Calibri"/>
                <a:sym typeface="Calibri"/>
              </a:rPr>
              <a:t>Slovenija / </a:t>
            </a:r>
            <a:r>
              <a:rPr lang="sl-SI" sz="1050" i="1">
                <a:solidFill>
                  <a:srgbClr val="323F4F"/>
                </a:solidFill>
                <a:latin typeface="Calibri"/>
                <a:ea typeface="Calibri"/>
                <a:cs typeface="Calibri"/>
                <a:sym typeface="Calibri"/>
              </a:rPr>
              <a:t>Slovenia</a:t>
            </a:r>
            <a:endParaRPr sz="1050">
              <a:solidFill>
                <a:srgbClr val="323F4F"/>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741" name="Google Shape;741;p3"/>
          <p:cNvPicPr preferRelativeResize="0"/>
          <p:nvPr/>
        </p:nvPicPr>
        <p:blipFill rotWithShape="1">
          <a:blip r:embed="rId3">
            <a:alphaModFix/>
          </a:blip>
          <a:srcRect/>
          <a:stretch/>
        </p:blipFill>
        <p:spPr>
          <a:xfrm>
            <a:off x="416562" y="5238369"/>
            <a:ext cx="10009549" cy="1114396"/>
          </a:xfrm>
          <a:prstGeom prst="rect">
            <a:avLst/>
          </a:prstGeom>
          <a:noFill/>
          <a:ln>
            <a:noFill/>
          </a:ln>
        </p:spPr>
      </p:pic>
      <p:pic>
        <p:nvPicPr>
          <p:cNvPr id="742" name="Google Shape;742;p3" descr="Slika, ki vsebuje besede risanje&#10;&#10;Opis je samodejno ustvarjen"/>
          <p:cNvPicPr preferRelativeResize="0"/>
          <p:nvPr/>
        </p:nvPicPr>
        <p:blipFill rotWithShape="1">
          <a:blip r:embed="rId4">
            <a:alphaModFix/>
          </a:blip>
          <a:srcRect t="13223" r="22131"/>
          <a:stretch/>
        </p:blipFill>
        <p:spPr>
          <a:xfrm>
            <a:off x="5233087" y="0"/>
            <a:ext cx="6958914" cy="5184456"/>
          </a:xfrm>
          <a:prstGeom prst="rect">
            <a:avLst/>
          </a:prstGeom>
          <a:noFill/>
          <a:ln>
            <a:noFill/>
          </a:ln>
        </p:spPr>
      </p:pic>
      <p:pic>
        <p:nvPicPr>
          <p:cNvPr id="743" name="Google Shape;743;p3" descr="Slika, ki vsebuje besede besedilo, pisava, logotip, grafika&#10;&#10;Opis je samodejno ustvarjen"/>
          <p:cNvPicPr preferRelativeResize="0"/>
          <p:nvPr/>
        </p:nvPicPr>
        <p:blipFill rotWithShape="1">
          <a:blip r:embed="rId5">
            <a:alphaModFix/>
          </a:blip>
          <a:srcRect/>
          <a:stretch/>
        </p:blipFill>
        <p:spPr>
          <a:xfrm>
            <a:off x="516732" y="706065"/>
            <a:ext cx="2468880" cy="7132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2"/>
          <p:cNvSpPr txBox="1">
            <a:spLocks noGrp="1"/>
          </p:cNvSpPr>
          <p:nvPr>
            <p:ph type="title"/>
          </p:nvPr>
        </p:nvSpPr>
        <p:spPr>
          <a:xfrm>
            <a:off x="4076701" y="312300"/>
            <a:ext cx="54825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Priporočeni formati</a:t>
            </a:r>
            <a:endParaRPr/>
          </a:p>
        </p:txBody>
      </p:sp>
      <p:sp>
        <p:nvSpPr>
          <p:cNvPr id="277" name="Google Shape;277;p2"/>
          <p:cNvSpPr txBox="1"/>
          <p:nvPr/>
        </p:nvSpPr>
        <p:spPr>
          <a:xfrm>
            <a:off x="517775" y="1328625"/>
            <a:ext cx="110196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a:solidFill>
                  <a:schemeClr val="dk1"/>
                </a:solidFill>
                <a:latin typeface="Calibri"/>
                <a:ea typeface="Calibri"/>
                <a:cs typeface="Calibri"/>
                <a:sym typeface="Calibri"/>
              </a:rPr>
              <a:t>Digitalne objekte pripravi</a:t>
            </a:r>
            <a:r>
              <a:rPr lang="sl-SI" sz="2400" b="1">
                <a:solidFill>
                  <a:schemeClr val="dk1"/>
                </a:solidFill>
                <a:latin typeface="Calibri"/>
                <a:ea typeface="Calibri"/>
                <a:cs typeface="Calibri"/>
                <a:sym typeface="Calibri"/>
              </a:rPr>
              <a:t> v formatih</a:t>
            </a:r>
            <a:r>
              <a:rPr lang="sl-SI" sz="2400">
                <a:solidFill>
                  <a:schemeClr val="dk1"/>
                </a:solidFill>
                <a:latin typeface="Calibri"/>
                <a:ea typeface="Calibri"/>
                <a:cs typeface="Calibri"/>
                <a:sym typeface="Calibri"/>
              </a:rPr>
              <a:t>, ki so </a:t>
            </a:r>
            <a:r>
              <a:rPr lang="sl-SI" sz="2400" b="1">
                <a:solidFill>
                  <a:schemeClr val="dk1"/>
                </a:solidFill>
                <a:latin typeface="Calibri"/>
                <a:ea typeface="Calibri"/>
                <a:cs typeface="Calibri"/>
                <a:sym typeface="Calibri"/>
              </a:rPr>
              <a:t>neodvisni od programske opreme in računalniškega okolja</a:t>
            </a:r>
            <a:r>
              <a:rPr lang="sl-SI"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278" name="Google Shape;278;p2"/>
          <p:cNvGraphicFramePr/>
          <p:nvPr/>
        </p:nvGraphicFramePr>
        <p:xfrm>
          <a:off x="366325" y="2242025"/>
          <a:ext cx="11415375" cy="4569425"/>
        </p:xfrm>
        <a:graphic>
          <a:graphicData uri="http://schemas.openxmlformats.org/drawingml/2006/table">
            <a:tbl>
              <a:tblPr>
                <a:noFill/>
                <a:tableStyleId>{C1A27DE8-1128-4700-B5D1-B3A8DF80FA83}</a:tableStyleId>
              </a:tblPr>
              <a:tblGrid>
                <a:gridCol w="3805125">
                  <a:extLst>
                    <a:ext uri="{9D8B030D-6E8A-4147-A177-3AD203B41FA5}">
                      <a16:colId xmlns:a16="http://schemas.microsoft.com/office/drawing/2014/main" val="20000"/>
                    </a:ext>
                  </a:extLst>
                </a:gridCol>
                <a:gridCol w="3805125">
                  <a:extLst>
                    <a:ext uri="{9D8B030D-6E8A-4147-A177-3AD203B41FA5}">
                      <a16:colId xmlns:a16="http://schemas.microsoft.com/office/drawing/2014/main" val="20001"/>
                    </a:ext>
                  </a:extLst>
                </a:gridCol>
                <a:gridCol w="3805125">
                  <a:extLst>
                    <a:ext uri="{9D8B030D-6E8A-4147-A177-3AD203B41FA5}">
                      <a16:colId xmlns:a16="http://schemas.microsoft.com/office/drawing/2014/main" val="20002"/>
                    </a:ext>
                  </a:extLst>
                </a:gridCol>
              </a:tblGrid>
              <a:tr h="466525">
                <a:tc>
                  <a:txBody>
                    <a:bodyPr/>
                    <a:lstStyle/>
                    <a:p>
                      <a:pPr marL="0" lvl="0" indent="0" algn="ctr" rtl="0">
                        <a:lnSpc>
                          <a:spcPct val="115000"/>
                        </a:lnSpc>
                        <a:spcBef>
                          <a:spcPts val="0"/>
                        </a:spcBef>
                        <a:spcAft>
                          <a:spcPts val="0"/>
                        </a:spcAft>
                        <a:buNone/>
                      </a:pPr>
                      <a:r>
                        <a:rPr lang="sl-SI" sz="1500" b="1">
                          <a:latin typeface="Calibri"/>
                          <a:ea typeface="Calibri"/>
                          <a:cs typeface="Calibri"/>
                          <a:sym typeface="Calibri"/>
                        </a:rPr>
                        <a:t>Vrsta gradiva/podatkov</a:t>
                      </a:r>
                      <a:endParaRPr sz="1500" b="1">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sl-SI" sz="1500" b="1">
                          <a:latin typeface="Calibri"/>
                          <a:ea typeface="Calibri"/>
                          <a:cs typeface="Calibri"/>
                          <a:sym typeface="Calibri"/>
                        </a:rPr>
                        <a:t>Priporočene oblike zapisov</a:t>
                      </a:r>
                      <a:endParaRPr sz="1500" b="1">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sl-SI" sz="1500" b="1">
                          <a:latin typeface="Calibri"/>
                          <a:ea typeface="Calibri"/>
                          <a:cs typeface="Calibri"/>
                          <a:sym typeface="Calibri"/>
                        </a:rPr>
                        <a:t>Druge oblike zapisov</a:t>
                      </a:r>
                      <a:endParaRPr sz="15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087900">
                <a:tc>
                  <a:txBody>
                    <a:bodyPr/>
                    <a:lstStyle/>
                    <a:p>
                      <a:pPr marL="0" lvl="0" indent="0" algn="l" rtl="0">
                        <a:spcBef>
                          <a:spcPts val="0"/>
                        </a:spcBef>
                        <a:spcAft>
                          <a:spcPts val="0"/>
                        </a:spcAft>
                        <a:buNone/>
                      </a:pPr>
                      <a:r>
                        <a:rPr lang="sl-SI" sz="1500" b="1">
                          <a:latin typeface="Calibri"/>
                          <a:ea typeface="Calibri"/>
                          <a:cs typeface="Calibri"/>
                          <a:sym typeface="Calibri"/>
                        </a:rPr>
                        <a:t>Strukturirana besedilna gradiva</a:t>
                      </a:r>
                      <a:r>
                        <a:rPr lang="sl-SI" sz="1500">
                          <a:latin typeface="Calibri"/>
                          <a:ea typeface="Calibri"/>
                          <a:cs typeface="Calibri"/>
                          <a:sym typeface="Calibri"/>
                        </a:rPr>
                        <a:t> (Obrazec za opis raziskave, vprašalnik, kodirna knjiga)	</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sl-SI" sz="1500">
                          <a:latin typeface="Calibri"/>
                          <a:ea typeface="Calibri"/>
                          <a:cs typeface="Calibri"/>
                          <a:sym typeface="Calibri"/>
                        </a:rPr>
                        <a:t>Strukturiran metapodatkovni zapis vprašalnika (*.xml) po DDI ali CAI program (*.bmi) </a:t>
                      </a:r>
                      <a:endParaRPr sz="1500">
                        <a:latin typeface="Calibri"/>
                        <a:ea typeface="Calibri"/>
                        <a:cs typeface="Calibri"/>
                        <a:sym typeface="Calibri"/>
                      </a:endParaRPr>
                    </a:p>
                    <a:p>
                      <a:pPr marL="0" lvl="0" indent="0" algn="l" rtl="0">
                        <a:lnSpc>
                          <a:spcPct val="115000"/>
                        </a:lnSpc>
                        <a:spcBef>
                          <a:spcPts val="1200"/>
                        </a:spcBef>
                        <a:spcAft>
                          <a:spcPts val="0"/>
                        </a:spcAft>
                        <a:buNone/>
                      </a:pPr>
                      <a:r>
                        <a:rPr lang="sl-SI" sz="1500" b="1">
                          <a:latin typeface="Calibri"/>
                          <a:ea typeface="Calibri"/>
                          <a:cs typeface="Calibri"/>
                          <a:sym typeface="Calibri"/>
                        </a:rPr>
                        <a:t>*.rtf ali druga tekstovna oblika (*.doc, *.txt,..)</a:t>
                      </a:r>
                      <a:endParaRPr sz="15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sl-SI" sz="1500">
                          <a:latin typeface="Calibri"/>
                          <a:ea typeface="Calibri"/>
                          <a:cs typeface="Calibri"/>
                          <a:sym typeface="Calibri"/>
                        </a:rPr>
                        <a:t>Tiskana verzija</a:t>
                      </a:r>
                      <a:endParaRPr sz="1500">
                        <a:latin typeface="Calibri"/>
                        <a:ea typeface="Calibri"/>
                        <a:cs typeface="Calibri"/>
                        <a:sym typeface="Calibri"/>
                      </a:endParaRPr>
                    </a:p>
                    <a:p>
                      <a:pPr marL="0" lvl="0" indent="0" algn="l" rtl="0">
                        <a:lnSpc>
                          <a:spcPct val="115000"/>
                        </a:lnSpc>
                        <a:spcBef>
                          <a:spcPts val="1200"/>
                        </a:spcBef>
                        <a:spcAft>
                          <a:spcPts val="0"/>
                        </a:spcAft>
                        <a:buNone/>
                      </a:pPr>
                      <a:r>
                        <a:rPr lang="sl-SI" sz="1500">
                          <a:latin typeface="Calibri"/>
                          <a:ea typeface="Calibri"/>
                          <a:cs typeface="Calibri"/>
                          <a:sym typeface="Calibri"/>
                        </a:rPr>
                        <a:t>*.pdf ali druga grafična oblika</a:t>
                      </a:r>
                      <a:endParaRPr sz="15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237200">
                <a:tc>
                  <a:txBody>
                    <a:bodyPr/>
                    <a:lstStyle/>
                    <a:p>
                      <a:pPr marL="0" lvl="0" indent="0" algn="l" rtl="0">
                        <a:spcBef>
                          <a:spcPts val="0"/>
                        </a:spcBef>
                        <a:spcAft>
                          <a:spcPts val="0"/>
                        </a:spcAft>
                        <a:buNone/>
                      </a:pPr>
                      <a:r>
                        <a:rPr lang="sl-SI" sz="1500" b="1">
                          <a:latin typeface="Calibri"/>
                          <a:ea typeface="Calibri"/>
                          <a:cs typeface="Calibri"/>
                          <a:sym typeface="Calibri"/>
                        </a:rPr>
                        <a:t>Strukturirana podatkovna gradiva kvantitavnih raziskav </a:t>
                      </a:r>
                      <a:r>
                        <a:rPr lang="sl-SI" sz="1500">
                          <a:latin typeface="Calibri"/>
                          <a:ea typeface="Calibri"/>
                          <a:cs typeface="Calibri"/>
                          <a:sym typeface="Calibri"/>
                        </a:rPr>
                        <a:t>(Datoteka podatkov)</a:t>
                      </a:r>
                      <a:endParaRPr sz="15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sl-SI" sz="1500" b="1">
                          <a:latin typeface="Calibri"/>
                          <a:ea typeface="Calibri"/>
                          <a:cs typeface="Calibri"/>
                          <a:sym typeface="Calibri"/>
                        </a:rPr>
                        <a:t>SPSS (*.por, *.sav)</a:t>
                      </a:r>
                      <a:endParaRPr sz="1500" b="1">
                        <a:latin typeface="Calibri"/>
                        <a:ea typeface="Calibri"/>
                        <a:cs typeface="Calibri"/>
                        <a:sym typeface="Calibri"/>
                      </a:endParaRPr>
                    </a:p>
                    <a:p>
                      <a:pPr marL="0" lvl="0" indent="0" algn="l" rtl="0">
                        <a:lnSpc>
                          <a:spcPct val="115000"/>
                        </a:lnSpc>
                        <a:spcBef>
                          <a:spcPts val="1200"/>
                        </a:spcBef>
                        <a:spcAft>
                          <a:spcPts val="0"/>
                        </a:spcAft>
                        <a:buNone/>
                      </a:pPr>
                      <a:r>
                        <a:rPr lang="sl-SI" sz="1500" b="1">
                          <a:latin typeface="Calibri"/>
                          <a:ea typeface="Calibri"/>
                          <a:cs typeface="Calibri"/>
                          <a:sym typeface="Calibri"/>
                        </a:rPr>
                        <a:t>ASCII </a:t>
                      </a:r>
                      <a:r>
                        <a:rPr lang="sl-SI" sz="1500">
                          <a:latin typeface="Calibri"/>
                          <a:ea typeface="Calibri"/>
                          <a:cs typeface="Calibri"/>
                          <a:sym typeface="Calibri"/>
                        </a:rPr>
                        <a:t>(*.txt matrična ali z oznakami polj opremljena datoteka + opis za računalniško branje datoteke z imeni spremenljivk in njihovimi kategorijami)</a:t>
                      </a:r>
                      <a:endParaRPr sz="15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sl-SI" sz="1500">
                          <a:latin typeface="Calibri"/>
                          <a:ea typeface="Calibri"/>
                          <a:cs typeface="Calibri"/>
                          <a:sym typeface="Calibri"/>
                        </a:rPr>
                        <a:t>Drugi statistični paketi (e.g. STATA, R, etc.)</a:t>
                      </a:r>
                      <a:endParaRPr sz="1500">
                        <a:latin typeface="Calibri"/>
                        <a:ea typeface="Calibri"/>
                        <a:cs typeface="Calibri"/>
                        <a:sym typeface="Calibri"/>
                      </a:endParaRPr>
                    </a:p>
                    <a:p>
                      <a:pPr marL="0" lvl="0" indent="0" algn="l" rtl="0">
                        <a:lnSpc>
                          <a:spcPct val="115000"/>
                        </a:lnSpc>
                        <a:spcBef>
                          <a:spcPts val="1200"/>
                        </a:spcBef>
                        <a:spcAft>
                          <a:spcPts val="0"/>
                        </a:spcAft>
                        <a:buNone/>
                      </a:pPr>
                      <a:r>
                        <a:rPr lang="sl-SI" sz="1500">
                          <a:latin typeface="Calibri"/>
                          <a:ea typeface="Calibri"/>
                          <a:cs typeface="Calibri"/>
                          <a:sym typeface="Calibri"/>
                        </a:rPr>
                        <a:t>Preglednice (*.xls etc.)</a:t>
                      </a:r>
                      <a:endParaRPr sz="1500">
                        <a:latin typeface="Calibri"/>
                        <a:ea typeface="Calibri"/>
                        <a:cs typeface="Calibri"/>
                        <a:sym typeface="Calibri"/>
                      </a:endParaRPr>
                    </a:p>
                    <a:p>
                      <a:pPr marL="0" lvl="0" indent="0" algn="l" rtl="0">
                        <a:lnSpc>
                          <a:spcPct val="115000"/>
                        </a:lnSpc>
                        <a:spcBef>
                          <a:spcPts val="1200"/>
                        </a:spcBef>
                        <a:spcAft>
                          <a:spcPts val="0"/>
                        </a:spcAft>
                        <a:buNone/>
                      </a:pPr>
                      <a:r>
                        <a:rPr lang="sl-SI" sz="1500">
                          <a:latin typeface="Calibri"/>
                          <a:ea typeface="Calibri"/>
                          <a:cs typeface="Calibri"/>
                          <a:sym typeface="Calibri"/>
                        </a:rPr>
                        <a:t>Baze podatkov</a:t>
                      </a:r>
                      <a:endParaRPr sz="15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044975">
                <a:tc>
                  <a:txBody>
                    <a:bodyPr/>
                    <a:lstStyle/>
                    <a:p>
                      <a:pPr marL="0" lvl="0" indent="0" algn="l" rtl="0">
                        <a:spcBef>
                          <a:spcPts val="0"/>
                        </a:spcBef>
                        <a:spcAft>
                          <a:spcPts val="0"/>
                        </a:spcAft>
                        <a:buNone/>
                      </a:pPr>
                      <a:r>
                        <a:rPr lang="sl-SI" sz="1500" b="1">
                          <a:latin typeface="Calibri"/>
                          <a:ea typeface="Calibri"/>
                          <a:cs typeface="Calibri"/>
                          <a:sym typeface="Calibri"/>
                        </a:rPr>
                        <a:t>Prosto oblikovana besedilna gradiva za shranjevanje izvorne dokumentacije </a:t>
                      </a:r>
                      <a:r>
                        <a:rPr lang="sl-SI" sz="1500">
                          <a:latin typeface="Calibri"/>
                          <a:ea typeface="Calibri"/>
                          <a:cs typeface="Calibri"/>
                          <a:sym typeface="Calibri"/>
                        </a:rPr>
                        <a:t>(Vprašalnik, navodila anketarjem, nagovor raziskovancem, kopije raziskovalnih poročil)</a:t>
                      </a:r>
                      <a:endParaRPr sz="1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sl-SI" sz="1500" b="1">
                          <a:latin typeface="Calibri"/>
                          <a:ea typeface="Calibri"/>
                          <a:cs typeface="Calibri"/>
                          <a:sym typeface="Calibri"/>
                        </a:rPr>
                        <a:t>*.pdf ali druga grafična oblika</a:t>
                      </a:r>
                      <a:r>
                        <a:rPr lang="sl-SI" sz="1500">
                          <a:latin typeface="Calibri"/>
                          <a:ea typeface="Calibri"/>
                          <a:cs typeface="Calibri"/>
                          <a:sym typeface="Calibri"/>
                        </a:rPr>
                        <a:t> + tiskana verzija</a:t>
                      </a:r>
                      <a:endParaRPr sz="1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sl-SI" sz="1500">
                          <a:latin typeface="Calibri"/>
                          <a:ea typeface="Calibri"/>
                          <a:cs typeface="Calibri"/>
                          <a:sym typeface="Calibri"/>
                        </a:rPr>
                        <a:t>*.rtf ali druga tekstovna oblika (*.doc, *.txt, ...)</a:t>
                      </a:r>
                      <a:endParaRPr sz="15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pic>
        <p:nvPicPr>
          <p:cNvPr id="279" name="Google Shape;279;p2"/>
          <p:cNvPicPr preferRelativeResize="0"/>
          <p:nvPr/>
        </p:nvPicPr>
        <p:blipFill>
          <a:blip r:embed="rId4">
            <a:alphaModFix/>
          </a:blip>
          <a:stretch>
            <a:fillRect/>
          </a:stretch>
        </p:blipFill>
        <p:spPr>
          <a:xfrm>
            <a:off x="10549050" y="1129800"/>
            <a:ext cx="1232650" cy="890650"/>
          </a:xfrm>
          <a:prstGeom prst="rect">
            <a:avLst/>
          </a:prstGeom>
          <a:noFill/>
          <a:ln>
            <a:noFill/>
          </a:ln>
        </p:spPr>
      </p:pic>
      <p:sp>
        <p:nvSpPr>
          <p:cNvPr id="280" name="Google Shape;280;p2"/>
          <p:cNvSpPr txBox="1"/>
          <p:nvPr/>
        </p:nvSpPr>
        <p:spPr>
          <a:xfrm>
            <a:off x="10145350" y="6037125"/>
            <a:ext cx="1553400" cy="4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5"/>
              </a:rPr>
              <a:t>VIR</a:t>
            </a:r>
            <a:endParaRPr sz="2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g30ac063bcad_1_205"/>
          <p:cNvSpPr txBox="1">
            <a:spLocks noGrp="1"/>
          </p:cNvSpPr>
          <p:nvPr>
            <p:ph type="title"/>
          </p:nvPr>
        </p:nvSpPr>
        <p:spPr>
          <a:xfrm>
            <a:off x="4076701" y="312300"/>
            <a:ext cx="5482500" cy="81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7D31"/>
              </a:buClr>
              <a:buSzPts val="5000"/>
              <a:buFont typeface="Calibri"/>
              <a:buNone/>
            </a:pPr>
            <a:r>
              <a:rPr lang="sl-SI" sz="5000" b="1">
                <a:solidFill>
                  <a:srgbClr val="ED7D31"/>
                </a:solidFill>
              </a:rPr>
              <a:t>Priporočeni formati</a:t>
            </a:r>
            <a:endParaRPr/>
          </a:p>
        </p:txBody>
      </p:sp>
      <p:sp>
        <p:nvSpPr>
          <p:cNvPr id="286" name="Google Shape;286;g30ac063bcad_1_205"/>
          <p:cNvSpPr txBox="1"/>
          <p:nvPr/>
        </p:nvSpPr>
        <p:spPr>
          <a:xfrm>
            <a:off x="517775" y="1328625"/>
            <a:ext cx="110196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a:solidFill>
                  <a:schemeClr val="dk1"/>
                </a:solidFill>
                <a:latin typeface="Calibri"/>
                <a:ea typeface="Calibri"/>
                <a:cs typeface="Calibri"/>
                <a:sym typeface="Calibri"/>
              </a:rPr>
              <a:t>Digitalne objekte pripravi</a:t>
            </a:r>
            <a:r>
              <a:rPr lang="sl-SI" sz="2400" b="1">
                <a:solidFill>
                  <a:schemeClr val="dk1"/>
                </a:solidFill>
                <a:latin typeface="Calibri"/>
                <a:ea typeface="Calibri"/>
                <a:cs typeface="Calibri"/>
                <a:sym typeface="Calibri"/>
              </a:rPr>
              <a:t> v formatih</a:t>
            </a:r>
            <a:r>
              <a:rPr lang="sl-SI" sz="2400">
                <a:solidFill>
                  <a:schemeClr val="dk1"/>
                </a:solidFill>
                <a:latin typeface="Calibri"/>
                <a:ea typeface="Calibri"/>
                <a:cs typeface="Calibri"/>
                <a:sym typeface="Calibri"/>
              </a:rPr>
              <a:t>, ki so </a:t>
            </a:r>
            <a:r>
              <a:rPr lang="sl-SI" sz="2400" b="1">
                <a:solidFill>
                  <a:schemeClr val="dk1"/>
                </a:solidFill>
                <a:latin typeface="Calibri"/>
                <a:ea typeface="Calibri"/>
                <a:cs typeface="Calibri"/>
                <a:sym typeface="Calibri"/>
              </a:rPr>
              <a:t>neodvisni od programske opreme in računalniškega okolja</a:t>
            </a:r>
            <a:r>
              <a:rPr lang="sl-SI"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287" name="Google Shape;287;g30ac063bcad_1_205"/>
          <p:cNvGraphicFramePr/>
          <p:nvPr/>
        </p:nvGraphicFramePr>
        <p:xfrm>
          <a:off x="337000" y="2242025"/>
          <a:ext cx="3000000" cy="3000000"/>
        </p:xfrm>
        <a:graphic>
          <a:graphicData uri="http://schemas.openxmlformats.org/drawingml/2006/table">
            <a:tbl>
              <a:tblPr>
                <a:noFill/>
                <a:tableStyleId>{C1A27DE8-1128-4700-B5D1-B3A8DF80FA83}</a:tableStyleId>
              </a:tblPr>
              <a:tblGrid>
                <a:gridCol w="3814900">
                  <a:extLst>
                    <a:ext uri="{9D8B030D-6E8A-4147-A177-3AD203B41FA5}">
                      <a16:colId xmlns:a16="http://schemas.microsoft.com/office/drawing/2014/main" val="20000"/>
                    </a:ext>
                  </a:extLst>
                </a:gridCol>
                <a:gridCol w="3814900">
                  <a:extLst>
                    <a:ext uri="{9D8B030D-6E8A-4147-A177-3AD203B41FA5}">
                      <a16:colId xmlns:a16="http://schemas.microsoft.com/office/drawing/2014/main" val="20001"/>
                    </a:ext>
                  </a:extLst>
                </a:gridCol>
                <a:gridCol w="3814900">
                  <a:extLst>
                    <a:ext uri="{9D8B030D-6E8A-4147-A177-3AD203B41FA5}">
                      <a16:colId xmlns:a16="http://schemas.microsoft.com/office/drawing/2014/main" val="20002"/>
                    </a:ext>
                  </a:extLst>
                </a:gridCol>
              </a:tblGrid>
              <a:tr h="466525">
                <a:tc>
                  <a:txBody>
                    <a:bodyPr/>
                    <a:lstStyle/>
                    <a:p>
                      <a:pPr marL="0" lvl="0" indent="0" algn="ctr" rtl="0">
                        <a:lnSpc>
                          <a:spcPct val="115000"/>
                        </a:lnSpc>
                        <a:spcBef>
                          <a:spcPts val="0"/>
                        </a:spcBef>
                        <a:spcAft>
                          <a:spcPts val="0"/>
                        </a:spcAft>
                        <a:buNone/>
                      </a:pPr>
                      <a:r>
                        <a:rPr lang="sl-SI" sz="1500" b="1">
                          <a:latin typeface="Calibri"/>
                          <a:ea typeface="Calibri"/>
                          <a:cs typeface="Calibri"/>
                          <a:sym typeface="Calibri"/>
                        </a:rPr>
                        <a:t>Vrsta gradiva/podatkov</a:t>
                      </a:r>
                      <a:endParaRPr sz="1500" b="1">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sl-SI" sz="1500" b="1">
                          <a:latin typeface="Calibri"/>
                          <a:ea typeface="Calibri"/>
                          <a:cs typeface="Calibri"/>
                          <a:sym typeface="Calibri"/>
                        </a:rPr>
                        <a:t>Priporočene oblike zapisov</a:t>
                      </a:r>
                      <a:endParaRPr sz="1500" b="1">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sl-SI" sz="1500" b="1">
                          <a:latin typeface="Calibri"/>
                          <a:ea typeface="Calibri"/>
                          <a:cs typeface="Calibri"/>
                          <a:sym typeface="Calibri"/>
                        </a:rPr>
                        <a:t>Druge oblike zapisov</a:t>
                      </a:r>
                      <a:endParaRPr sz="15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087900">
                <a:tc>
                  <a:txBody>
                    <a:bodyPr/>
                    <a:lstStyle/>
                    <a:p>
                      <a:pPr marL="0" lvl="0" indent="0" algn="l" rtl="0">
                        <a:spcBef>
                          <a:spcPts val="0"/>
                        </a:spcBef>
                        <a:spcAft>
                          <a:spcPts val="0"/>
                        </a:spcAft>
                        <a:buNone/>
                      </a:pPr>
                      <a:r>
                        <a:rPr lang="sl-SI" sz="1500" b="1">
                          <a:latin typeface="Calibri"/>
                          <a:ea typeface="Calibri"/>
                          <a:cs typeface="Calibri"/>
                          <a:sym typeface="Calibri"/>
                        </a:rPr>
                        <a:t>Besedilni podatki</a:t>
                      </a:r>
                      <a:endParaRPr sz="15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sl-SI" sz="1500" b="1">
                          <a:latin typeface="Calibri"/>
                          <a:ea typeface="Calibri"/>
                          <a:cs typeface="Calibri"/>
                          <a:sym typeface="Calibri"/>
                        </a:rPr>
                        <a:t>Rich Text Format (.rtf)</a:t>
                      </a:r>
                      <a:endParaRPr sz="1500" b="1">
                        <a:latin typeface="Calibri"/>
                        <a:ea typeface="Calibri"/>
                        <a:cs typeface="Calibri"/>
                        <a:sym typeface="Calibri"/>
                      </a:endParaRPr>
                    </a:p>
                    <a:p>
                      <a:pPr marL="0" lvl="0" indent="0" algn="l" rtl="0">
                        <a:lnSpc>
                          <a:spcPct val="115000"/>
                        </a:lnSpc>
                        <a:spcBef>
                          <a:spcPts val="1200"/>
                        </a:spcBef>
                        <a:spcAft>
                          <a:spcPts val="0"/>
                        </a:spcAft>
                        <a:buNone/>
                      </a:pPr>
                      <a:r>
                        <a:rPr lang="sl-SI" sz="1500">
                          <a:latin typeface="Calibri"/>
                          <a:ea typeface="Calibri"/>
                          <a:cs typeface="Calibri"/>
                          <a:sym typeface="Calibri"/>
                        </a:rPr>
                        <a:t>plain text, ASCII (.txt)</a:t>
                      </a:r>
                      <a:endParaRPr sz="1500">
                        <a:latin typeface="Calibri"/>
                        <a:ea typeface="Calibri"/>
                        <a:cs typeface="Calibri"/>
                        <a:sym typeface="Calibri"/>
                      </a:endParaRPr>
                    </a:p>
                    <a:p>
                      <a:pPr marL="0" lvl="0" indent="0" algn="l" rtl="0">
                        <a:lnSpc>
                          <a:spcPct val="115000"/>
                        </a:lnSpc>
                        <a:spcBef>
                          <a:spcPts val="1200"/>
                        </a:spcBef>
                        <a:spcAft>
                          <a:spcPts val="0"/>
                        </a:spcAft>
                        <a:buNone/>
                      </a:pPr>
                      <a:r>
                        <a:rPr lang="sl-SI" sz="1500">
                          <a:latin typeface="Calibri"/>
                          <a:ea typeface="Calibri"/>
                          <a:cs typeface="Calibri"/>
                          <a:sym typeface="Calibri"/>
                        </a:rPr>
                        <a:t>eXtensible Mark-up Language (.xml) text according to an appropriate Document Type Definition (DTD) or schema </a:t>
                      </a:r>
                      <a:endParaRPr sz="1500">
                        <a:latin typeface="Calibri"/>
                        <a:ea typeface="Calibri"/>
                        <a:cs typeface="Calibri"/>
                        <a:sym typeface="Calibri"/>
                      </a:endParaRPr>
                    </a:p>
                  </a:txBody>
                  <a:tcPr marL="91425" marR="91425" marT="91425" marB="91425"/>
                </a:tc>
                <a:tc>
                  <a:txBody>
                    <a:bodyPr/>
                    <a:lstStyle/>
                    <a:p>
                      <a:pPr marL="0" lvl="0" indent="0" algn="l" rtl="0">
                        <a:lnSpc>
                          <a:spcPct val="100000"/>
                        </a:lnSpc>
                        <a:spcBef>
                          <a:spcPts val="0"/>
                        </a:spcBef>
                        <a:spcAft>
                          <a:spcPts val="0"/>
                        </a:spcAft>
                        <a:buNone/>
                      </a:pPr>
                      <a:r>
                        <a:rPr lang="sl-SI" sz="1500">
                          <a:latin typeface="Calibri"/>
                          <a:ea typeface="Calibri"/>
                          <a:cs typeface="Calibri"/>
                          <a:sym typeface="Calibri"/>
                        </a:rPr>
                        <a:t>Hypertext Mark-up Language (.html)</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Pogosti formati: MS Word (.doc/.docx)</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OpenDocument Text (.odt)</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Nekateri programsko specifični formati: NUD*IST, Nvivo, ATLAS.ti in MAXQDA</a:t>
                      </a:r>
                      <a:endParaRPr sz="15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237200">
                <a:tc>
                  <a:txBody>
                    <a:bodyPr/>
                    <a:lstStyle/>
                    <a:p>
                      <a:pPr marL="0" lvl="0" indent="0" algn="l" rtl="0">
                        <a:spcBef>
                          <a:spcPts val="0"/>
                        </a:spcBef>
                        <a:spcAft>
                          <a:spcPts val="0"/>
                        </a:spcAft>
                        <a:buNone/>
                      </a:pPr>
                      <a:r>
                        <a:rPr lang="sl-SI" sz="1500" b="1">
                          <a:latin typeface="Calibri"/>
                          <a:ea typeface="Calibri"/>
                          <a:cs typeface="Calibri"/>
                          <a:sym typeface="Calibri"/>
                        </a:rPr>
                        <a:t>Mirujoča slika</a:t>
                      </a:r>
                      <a:endParaRPr sz="15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sl-SI" sz="1500" b="1">
                          <a:latin typeface="Calibri"/>
                          <a:ea typeface="Calibri"/>
                          <a:cs typeface="Calibri"/>
                          <a:sym typeface="Calibri"/>
                        </a:rPr>
                        <a:t>TIFF 6.0 uncompressed (*.tif),</a:t>
                      </a:r>
                      <a:endParaRPr sz="1500" b="1">
                        <a:latin typeface="Calibri"/>
                        <a:ea typeface="Calibri"/>
                        <a:cs typeface="Calibri"/>
                        <a:sym typeface="Calibri"/>
                      </a:endParaRPr>
                    </a:p>
                  </a:txBody>
                  <a:tcPr marL="91425" marR="91425" marT="91425" marB="91425"/>
                </a:tc>
                <a:tc>
                  <a:txBody>
                    <a:bodyPr/>
                    <a:lstStyle/>
                    <a:p>
                      <a:pPr marL="0" lvl="0" indent="0" algn="l" rtl="0">
                        <a:lnSpc>
                          <a:spcPct val="100000"/>
                        </a:lnSpc>
                        <a:spcBef>
                          <a:spcPts val="0"/>
                        </a:spcBef>
                        <a:spcAft>
                          <a:spcPts val="0"/>
                        </a:spcAft>
                        <a:buNone/>
                      </a:pPr>
                      <a:r>
                        <a:rPr lang="sl-SI" sz="1500">
                          <a:latin typeface="Calibri"/>
                          <a:ea typeface="Calibri"/>
                          <a:cs typeface="Calibri"/>
                          <a:sym typeface="Calibri"/>
                        </a:rPr>
                        <a:t>PEG (*.jpeg, *.jpg, .*jp2),</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GIF (*.gif),</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Druge verzije TIFF (*.tif, *.tiff),</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RAW image format (*.raw),</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Photoshop datoteke(*.psd),</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BMP (*.bmp),</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PNG (*.png),</a:t>
                      </a:r>
                      <a:endParaRPr sz="1500">
                        <a:latin typeface="Calibri"/>
                        <a:ea typeface="Calibri"/>
                        <a:cs typeface="Calibri"/>
                        <a:sym typeface="Calibri"/>
                      </a:endParaRPr>
                    </a:p>
                    <a:p>
                      <a:pPr marL="0" lvl="0" indent="0" algn="l" rtl="0">
                        <a:lnSpc>
                          <a:spcPct val="100000"/>
                        </a:lnSpc>
                        <a:spcBef>
                          <a:spcPts val="0"/>
                        </a:spcBef>
                        <a:spcAft>
                          <a:spcPts val="0"/>
                        </a:spcAft>
                        <a:buNone/>
                      </a:pPr>
                      <a:r>
                        <a:rPr lang="sl-SI" sz="1500">
                          <a:latin typeface="Calibri"/>
                          <a:ea typeface="Calibri"/>
                          <a:cs typeface="Calibri"/>
                          <a:sym typeface="Calibri"/>
                        </a:rPr>
                        <a:t>Adobe Portable Document Format (PDF/A, PDF) (*.pdf)</a:t>
                      </a:r>
                      <a:endParaRPr sz="15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pic>
        <p:nvPicPr>
          <p:cNvPr id="288" name="Google Shape;288;g30ac063bcad_1_205"/>
          <p:cNvPicPr preferRelativeResize="0"/>
          <p:nvPr/>
        </p:nvPicPr>
        <p:blipFill>
          <a:blip r:embed="rId4">
            <a:alphaModFix/>
          </a:blip>
          <a:stretch>
            <a:fillRect/>
          </a:stretch>
        </p:blipFill>
        <p:spPr>
          <a:xfrm>
            <a:off x="10549050" y="1129800"/>
            <a:ext cx="1232650" cy="890650"/>
          </a:xfrm>
          <a:prstGeom prst="rect">
            <a:avLst/>
          </a:prstGeom>
          <a:noFill/>
          <a:ln>
            <a:noFill/>
          </a:ln>
        </p:spPr>
      </p:pic>
      <p:sp>
        <p:nvSpPr>
          <p:cNvPr id="289" name="Google Shape;289;g30ac063bcad_1_205"/>
          <p:cNvSpPr txBox="1"/>
          <p:nvPr/>
        </p:nvSpPr>
        <p:spPr>
          <a:xfrm>
            <a:off x="6716325" y="6242900"/>
            <a:ext cx="1048500" cy="4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5"/>
              </a:rPr>
              <a:t>VIR</a:t>
            </a:r>
            <a:endParaRPr sz="2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30ac063bcad_1_227"/>
          <p:cNvSpPr txBox="1">
            <a:spLocks noGrp="1"/>
          </p:cNvSpPr>
          <p:nvPr>
            <p:ph type="title"/>
          </p:nvPr>
        </p:nvSpPr>
        <p:spPr>
          <a:xfrm>
            <a:off x="6090251" y="312300"/>
            <a:ext cx="3468900" cy="817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sz="5000" b="1">
                <a:solidFill>
                  <a:srgbClr val="ED7D31"/>
                </a:solidFill>
              </a:rPr>
              <a:t>Priporočeni formati</a:t>
            </a:r>
            <a:endParaRPr/>
          </a:p>
        </p:txBody>
      </p:sp>
      <p:sp>
        <p:nvSpPr>
          <p:cNvPr id="295" name="Google Shape;295;g30ac063bcad_1_227"/>
          <p:cNvSpPr txBox="1"/>
          <p:nvPr/>
        </p:nvSpPr>
        <p:spPr>
          <a:xfrm>
            <a:off x="517775" y="1328625"/>
            <a:ext cx="110196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96" name="Google Shape;296;g30ac063bcad_1_227"/>
          <p:cNvSpPr txBox="1"/>
          <p:nvPr/>
        </p:nvSpPr>
        <p:spPr>
          <a:xfrm>
            <a:off x="6716325" y="6242900"/>
            <a:ext cx="1048500" cy="4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800" u="sng">
                <a:solidFill>
                  <a:schemeClr val="hlink"/>
                </a:solidFill>
                <a:latin typeface="Calibri"/>
                <a:ea typeface="Calibri"/>
                <a:cs typeface="Calibri"/>
                <a:sym typeface="Calibri"/>
                <a:hlinkClick r:id="rId4"/>
              </a:rPr>
              <a:t>VIR</a:t>
            </a:r>
            <a:endParaRPr sz="2800">
              <a:latin typeface="Calibri"/>
              <a:ea typeface="Calibri"/>
              <a:cs typeface="Calibri"/>
              <a:sym typeface="Calibri"/>
            </a:endParaRPr>
          </a:p>
        </p:txBody>
      </p:sp>
      <p:pic>
        <p:nvPicPr>
          <p:cNvPr id="297" name="Google Shape;297;g30ac063bcad_1_227"/>
          <p:cNvPicPr preferRelativeResize="0"/>
          <p:nvPr/>
        </p:nvPicPr>
        <p:blipFill>
          <a:blip r:embed="rId5">
            <a:alphaModFix/>
          </a:blip>
          <a:stretch>
            <a:fillRect/>
          </a:stretch>
        </p:blipFill>
        <p:spPr>
          <a:xfrm>
            <a:off x="152400" y="117225"/>
            <a:ext cx="5479550" cy="6588375"/>
          </a:xfrm>
          <a:prstGeom prst="rect">
            <a:avLst/>
          </a:prstGeom>
          <a:noFill/>
          <a:ln>
            <a:noFill/>
          </a:ln>
        </p:spPr>
      </p:pic>
      <p:pic>
        <p:nvPicPr>
          <p:cNvPr id="298" name="Google Shape;298;g30ac063bcad_1_227"/>
          <p:cNvPicPr preferRelativeResize="0"/>
          <p:nvPr/>
        </p:nvPicPr>
        <p:blipFill>
          <a:blip r:embed="rId6">
            <a:alphaModFix/>
          </a:blip>
          <a:stretch>
            <a:fillRect/>
          </a:stretch>
        </p:blipFill>
        <p:spPr>
          <a:xfrm>
            <a:off x="5725725" y="5510775"/>
            <a:ext cx="2808900" cy="580350"/>
          </a:xfrm>
          <a:prstGeom prst="rect">
            <a:avLst/>
          </a:prstGeom>
          <a:noFill/>
          <a:ln>
            <a:noFill/>
          </a:ln>
        </p:spPr>
      </p:pic>
      <p:sp>
        <p:nvSpPr>
          <p:cNvPr id="299" name="Google Shape;299;g30ac063bcad_1_227"/>
          <p:cNvSpPr txBox="1"/>
          <p:nvPr/>
        </p:nvSpPr>
        <p:spPr>
          <a:xfrm>
            <a:off x="9280775" y="4669700"/>
            <a:ext cx="2608500" cy="9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2400">
                <a:latin typeface="Calibri"/>
                <a:ea typeface="Calibri"/>
                <a:cs typeface="Calibri"/>
                <a:sym typeface="Calibri"/>
              </a:rPr>
              <a:t>Tudi naštevajo formate, ki se jim naj izognemo.</a:t>
            </a:r>
            <a:endParaRPr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7319</Words>
  <Application>Microsoft Office PowerPoint</Application>
  <PresentationFormat>Widescreen</PresentationFormat>
  <Paragraphs>689</Paragraphs>
  <Slides>67</Slides>
  <Notes>67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67</vt:i4>
      </vt:variant>
    </vt:vector>
  </HeadingPairs>
  <TitlesOfParts>
    <vt:vector size="76" baseType="lpstr">
      <vt:lpstr>Arial</vt:lpstr>
      <vt:lpstr>Verdana</vt:lpstr>
      <vt:lpstr>Courier New</vt:lpstr>
      <vt:lpstr>Noto Sans Symbols</vt:lpstr>
      <vt:lpstr>Calibri</vt:lpstr>
      <vt:lpstr>Tahoma</vt:lpstr>
      <vt:lpstr>Officeova tema</vt:lpstr>
      <vt:lpstr>Officeova tema</vt:lpstr>
      <vt:lpstr>Officeova tema</vt:lpstr>
      <vt:lpstr>PowerPoint Presentation</vt:lpstr>
      <vt:lpstr>Prednosti odprte znanosti</vt:lpstr>
      <vt:lpstr>PowerPoint Presentation</vt:lpstr>
      <vt:lpstr>Življenjski krog raziskovalnih podatkov</vt:lpstr>
      <vt:lpstr>Življenjski krog raziskovalnih podatkov</vt:lpstr>
      <vt:lpstr>Kritično za objavo podatkov</vt:lpstr>
      <vt:lpstr>Priporočeni formati</vt:lpstr>
      <vt:lpstr>Priporočeni formati</vt:lpstr>
      <vt:lpstr>Priporočeni formati</vt:lpstr>
      <vt:lpstr>Priporočeni formati</vt:lpstr>
      <vt:lpstr>Še v fazi načrtovanja</vt:lpstr>
      <vt:lpstr>Preučevana populacija in občutljivost gradiva</vt:lpstr>
      <vt:lpstr>Preučevana populacija in občutljivost gradiva</vt:lpstr>
      <vt:lpstr>Osebni podatki</vt:lpstr>
      <vt:lpstr>Osebni podatki</vt:lpstr>
      <vt:lpstr>Zaščita osebnih podatkov (del)</vt:lpstr>
      <vt:lpstr>Preučevana populacija in občutljivost gradiva</vt:lpstr>
      <vt:lpstr>Varstvo in zaščita osebnih podatkov</vt:lpstr>
      <vt:lpstr>Varstvo in zaščita osebnih podatkov</vt:lpstr>
      <vt:lpstr>Ali bom zbiral naslednje podatke?</vt:lpstr>
      <vt:lpstr>Etična komisija UL, FF</vt:lpstr>
      <vt:lpstr>KERL UL - Vrste presoj</vt:lpstr>
      <vt:lpstr>Etična komisija UL, FF - ZAKAJ?</vt:lpstr>
      <vt:lpstr>Struktura vloge, UL-FF</vt:lpstr>
      <vt:lpstr>Prepoznavnost</vt:lpstr>
      <vt:lpstr>Kritični element  PRAVNI IN ETIČNI VIDIKI</vt:lpstr>
      <vt:lpstr>Informirano soglasje</vt:lpstr>
      <vt:lpstr>Anonimizacija</vt:lpstr>
      <vt:lpstr>Anonimizacija</vt:lpstr>
      <vt:lpstr>Anonimizacija</vt:lpstr>
      <vt:lpstr>Anonimizacija Kvantitativnih podatkov</vt:lpstr>
      <vt:lpstr>Anonimizacija Kvalitativnih podatkov</vt:lpstr>
      <vt:lpstr>Anonimizacija Orodja</vt:lpstr>
      <vt:lpstr>Osebni podatki </vt:lpstr>
      <vt:lpstr>Primer: režimi dostopa v ADP</vt:lpstr>
      <vt:lpstr>Primer: režimi dostopa v ADP</vt:lpstr>
      <vt:lpstr>Primer: režimi dostopa v ADP</vt:lpstr>
      <vt:lpstr>PowerPoint Presentation</vt:lpstr>
      <vt:lpstr>ADP omogoča</vt:lpstr>
      <vt:lpstr>Poimenovanje in struktura datotek</vt:lpstr>
      <vt:lpstr>Poimenovanje in struktura datotek</vt:lpstr>
      <vt:lpstr>Poimenovanje in struktura datotek</vt:lpstr>
      <vt:lpstr>Poimenovanje in struktura datotek</vt:lpstr>
      <vt:lpstr>Poimenovanje in struktura datotek</vt:lpstr>
      <vt:lpstr>Poimenovanje in struktura datotek</vt:lpstr>
      <vt:lpstr>Poimenovanje in struktura datotek</vt:lpstr>
      <vt:lpstr>Vrste gradiv za ADP</vt:lpstr>
      <vt:lpstr>Izpostavljamo</vt:lpstr>
      <vt:lpstr>Priporočila za urejanje kvantitativne podatkovne datoteke</vt:lpstr>
      <vt:lpstr>Ravnanje s kvalitativnimi podatki</vt:lpstr>
      <vt:lpstr>Ravnanje s kvalitativnimi podatki</vt:lpstr>
      <vt:lpstr>Primer urejenega transkripta</vt:lpstr>
      <vt:lpstr>Primer neurejenega transkripta</vt:lpstr>
      <vt:lpstr>Dodatne informacije o intervjuju</vt:lpstr>
      <vt:lpstr>Arhivsko gradivo</vt:lpstr>
      <vt:lpstr>Arhivsko gradivo</vt:lpstr>
      <vt:lpstr>Ostale predloge</vt:lpstr>
      <vt:lpstr>Arhiviranje spletnih povezav</vt:lpstr>
      <vt:lpstr>Merila za sprejem v ADP</vt:lpstr>
      <vt:lpstr>Merila za sprejem v ADP</vt:lpstr>
      <vt:lpstr>Ocena kakovosti</vt:lpstr>
      <vt:lpstr>Ocena kakovosti</vt:lpstr>
      <vt:lpstr>Ocena kakovosti</vt:lpstr>
      <vt:lpstr>Ocena kakovosti</vt:lpstr>
      <vt:lpstr>Ocena kakovosti / tematsko</vt:lpstr>
      <vt:lpstr>Dodatni vir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Tomas Bercic</dc:creator>
  <cp:lastModifiedBy>Vipavc Brvar, Irena</cp:lastModifiedBy>
  <cp:revision>2</cp:revision>
  <dcterms:created xsi:type="dcterms:W3CDTF">2023-09-11T08:00:44Z</dcterms:created>
  <dcterms:modified xsi:type="dcterms:W3CDTF">2024-10-14T19:16:58Z</dcterms:modified>
</cp:coreProperties>
</file>